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56" r:id="rId5"/>
    <p:sldId id="257" r:id="rId6"/>
    <p:sldId id="258" r:id="rId7"/>
    <p:sldId id="302" r:id="rId8"/>
    <p:sldId id="299" r:id="rId9"/>
    <p:sldId id="295" r:id="rId10"/>
    <p:sldId id="296" r:id="rId11"/>
    <p:sldId id="297" r:id="rId12"/>
    <p:sldId id="298" r:id="rId13"/>
    <p:sldId id="259" r:id="rId14"/>
    <p:sldId id="291" r:id="rId15"/>
    <p:sldId id="292" r:id="rId16"/>
    <p:sldId id="300" r:id="rId17"/>
    <p:sldId id="276" r:id="rId18"/>
    <p:sldId id="270" r:id="rId19"/>
    <p:sldId id="305" r:id="rId20"/>
    <p:sldId id="286" r:id="rId21"/>
    <p:sldId id="289" r:id="rId22"/>
    <p:sldId id="290" r:id="rId23"/>
    <p:sldId id="287" r:id="rId24"/>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43"/>
    <p:restoredTop sz="94718"/>
  </p:normalViewPr>
  <p:slideViewPr>
    <p:cSldViewPr snapToGrid="0">
      <p:cViewPr varScale="1">
        <p:scale>
          <a:sx n="117" d="100"/>
          <a:sy n="117" d="100"/>
        </p:scale>
        <p:origin x="768" y="168"/>
      </p:cViewPr>
      <p:guideLst/>
    </p:cSldViewPr>
  </p:slideViewPr>
  <p:notesTextViewPr>
    <p:cViewPr>
      <p:scale>
        <a:sx n="1" d="1"/>
        <a:sy n="1" d="1"/>
      </p:scale>
      <p:origin x="0" y="0"/>
    </p:cViewPr>
  </p:notesTextViewPr>
  <p:sorterViewPr>
    <p:cViewPr>
      <p:scale>
        <a:sx n="126" d="100"/>
        <a:sy n="126" d="100"/>
      </p:scale>
      <p:origin x="0" y="0"/>
    </p:cViewPr>
  </p:sorterViewPr>
  <p:notesViewPr>
    <p:cSldViewPr snapToGrid="0">
      <p:cViewPr varScale="1">
        <p:scale>
          <a:sx n="96" d="100"/>
          <a:sy n="96" d="100"/>
        </p:scale>
        <p:origin x="355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A24E01-5535-46B9-A9A1-A9A07E639A88}" type="doc">
      <dgm:prSet loTypeId="urn:microsoft.com/office/officeart/2017/3/layout/DropPinTimeline" loCatId="timeline" qsTypeId="urn:microsoft.com/office/officeart/2005/8/quickstyle/simple1" qsCatId="simple" csTypeId="urn:microsoft.com/office/officeart/2005/8/colors/accent2_5" csCatId="accent2" phldr="1"/>
      <dgm:spPr/>
      <dgm:t>
        <a:bodyPr rtlCol="0"/>
        <a:lstStyle/>
        <a:p>
          <a:pPr rtl="0"/>
          <a:endParaRPr lang="en-US"/>
        </a:p>
      </dgm:t>
    </dgm:pt>
    <dgm:pt modelId="{58FF46FB-368D-4E9C-A650-0513B8879DA8}">
      <dgm:prSet phldr="0"/>
      <dgm:spPr/>
      <dgm:t>
        <a:bodyPr rtlCol="0"/>
        <a:lstStyle/>
        <a:p>
          <a:pPr>
            <a:defRPr b="1"/>
          </a:pPr>
          <a:r>
            <a:rPr lang="en-US" b="1" noProof="0" dirty="0">
              <a:solidFill>
                <a:schemeClr val="bg1"/>
              </a:solidFill>
              <a:latin typeface="Tenorite" pitchFamily="2" charset="0"/>
            </a:rPr>
            <a:t>842</a:t>
          </a:r>
          <a:endParaRPr lang="en-GB" b="1" noProof="0" dirty="0">
            <a:solidFill>
              <a:schemeClr val="bg1"/>
            </a:solidFill>
            <a:latin typeface="Tenorite" pitchFamily="2" charset="0"/>
          </a:endParaRPr>
        </a:p>
      </dgm:t>
    </dgm:pt>
    <dgm:pt modelId="{11DFA284-5E99-474D-BF05-364A45269DC7}" type="parTrans" cxnId="{C5645B39-CB65-4A0A-B369-E455C3B827C3}">
      <dgm:prSet/>
      <dgm:spPr/>
      <dgm:t>
        <a:bodyPr rtlCol="0"/>
        <a:lstStyle/>
        <a:p>
          <a:pPr rtl="0"/>
          <a:endParaRPr lang="en-GB" noProof="0" dirty="0">
            <a:solidFill>
              <a:schemeClr val="bg1"/>
            </a:solidFill>
          </a:endParaRPr>
        </a:p>
      </dgm:t>
    </dgm:pt>
    <dgm:pt modelId="{CFA40740-0682-470C-AD5A-CFF53CD12BD2}" type="sibTrans" cxnId="{C5645B39-CB65-4A0A-B369-E455C3B827C3}">
      <dgm:prSet/>
      <dgm:spPr/>
      <dgm:t>
        <a:bodyPr rtlCol="0"/>
        <a:lstStyle/>
        <a:p>
          <a:pPr rtl="0"/>
          <a:endParaRPr lang="en-GB" noProof="0" dirty="0">
            <a:solidFill>
              <a:schemeClr val="bg1"/>
            </a:solidFill>
          </a:endParaRPr>
        </a:p>
      </dgm:t>
    </dgm:pt>
    <dgm:pt modelId="{9A875394-CA1E-4432-AEEB-9054FCFF5E0E}">
      <dgm:prSet phldr="0"/>
      <dgm:spPr/>
      <dgm:t>
        <a:bodyPr rtlCol="0"/>
        <a:lstStyle/>
        <a:p>
          <a:r>
            <a:rPr lang="en-US" b="0" noProof="0" dirty="0">
              <a:solidFill>
                <a:schemeClr val="bg1"/>
              </a:solidFill>
              <a:latin typeface="Tenorite" pitchFamily="2" charset="0"/>
            </a:rPr>
            <a:t>Vikings raided and burnt churches and </a:t>
          </a:r>
          <a:r>
            <a:rPr lang="en-US" b="0" noProof="0" dirty="0" err="1">
              <a:solidFill>
                <a:schemeClr val="bg1"/>
              </a:solidFill>
              <a:latin typeface="Tenorite" pitchFamily="2" charset="0"/>
            </a:rPr>
            <a:t>monastries</a:t>
          </a:r>
          <a:endParaRPr lang="en-GB" b="0" noProof="0" dirty="0">
            <a:solidFill>
              <a:schemeClr val="bg1"/>
            </a:solidFill>
            <a:latin typeface="Tenorite" pitchFamily="2" charset="0"/>
          </a:endParaRPr>
        </a:p>
      </dgm:t>
    </dgm:pt>
    <dgm:pt modelId="{FCC92BDD-6EA3-421D-9DA8-7D3A12D003B6}" type="parTrans" cxnId="{B659504B-18E4-4D89-A17C-34ABB280AE52}">
      <dgm:prSet/>
      <dgm:spPr/>
      <dgm:t>
        <a:bodyPr rtlCol="0"/>
        <a:lstStyle/>
        <a:p>
          <a:pPr rtl="0"/>
          <a:endParaRPr lang="en-GB" noProof="0" dirty="0">
            <a:solidFill>
              <a:schemeClr val="bg1"/>
            </a:solidFill>
          </a:endParaRPr>
        </a:p>
      </dgm:t>
    </dgm:pt>
    <dgm:pt modelId="{0314452B-82A0-42F4-9551-DF00CFFC3580}" type="sibTrans" cxnId="{B659504B-18E4-4D89-A17C-34ABB280AE52}">
      <dgm:prSet/>
      <dgm:spPr/>
      <dgm:t>
        <a:bodyPr rtlCol="0"/>
        <a:lstStyle/>
        <a:p>
          <a:pPr rtl="0"/>
          <a:endParaRPr lang="en-GB" noProof="0" dirty="0">
            <a:solidFill>
              <a:schemeClr val="bg1"/>
            </a:solidFill>
          </a:endParaRPr>
        </a:p>
      </dgm:t>
    </dgm:pt>
    <dgm:pt modelId="{D05E1923-5021-40F7-B4EF-E582E23A699D}">
      <dgm:prSet phldr="0"/>
      <dgm:spPr/>
      <dgm:t>
        <a:bodyPr rtlCol="0"/>
        <a:lstStyle/>
        <a:p>
          <a:pPr>
            <a:defRPr b="1"/>
          </a:pPr>
          <a:r>
            <a:rPr lang="en-US" b="1" noProof="0" dirty="0">
              <a:solidFill>
                <a:schemeClr val="bg1"/>
              </a:solidFill>
              <a:latin typeface="Tenorite" pitchFamily="2" charset="0"/>
            </a:rPr>
            <a:t>865</a:t>
          </a:r>
          <a:endParaRPr lang="en-GB" b="1" noProof="0" dirty="0">
            <a:solidFill>
              <a:schemeClr val="bg1"/>
            </a:solidFill>
            <a:latin typeface="Tenorite" pitchFamily="2" charset="0"/>
          </a:endParaRPr>
        </a:p>
      </dgm:t>
    </dgm:pt>
    <dgm:pt modelId="{FD6C5CD2-9CED-4BE6-89CD-A5A5CCE63B3E}" type="parTrans" cxnId="{72C4D6D9-419A-42C1-A76D-84599F65BB08}">
      <dgm:prSet/>
      <dgm:spPr/>
      <dgm:t>
        <a:bodyPr rtlCol="0"/>
        <a:lstStyle/>
        <a:p>
          <a:pPr rtl="0"/>
          <a:endParaRPr lang="en-GB" noProof="0" dirty="0">
            <a:solidFill>
              <a:schemeClr val="bg1"/>
            </a:solidFill>
          </a:endParaRPr>
        </a:p>
      </dgm:t>
    </dgm:pt>
    <dgm:pt modelId="{F020958C-EF86-4274-85F9-318F2792F7B6}" type="sibTrans" cxnId="{72C4D6D9-419A-42C1-A76D-84599F65BB08}">
      <dgm:prSet/>
      <dgm:spPr/>
      <dgm:t>
        <a:bodyPr rtlCol="0"/>
        <a:lstStyle/>
        <a:p>
          <a:pPr rtl="0"/>
          <a:endParaRPr lang="en-GB" noProof="0" dirty="0">
            <a:solidFill>
              <a:schemeClr val="bg1"/>
            </a:solidFill>
          </a:endParaRPr>
        </a:p>
      </dgm:t>
    </dgm:pt>
    <dgm:pt modelId="{579089A8-5362-4BA4-9163-D19228C1808F}">
      <dgm:prSet phldr="0"/>
      <dgm:spPr/>
      <dgm:t>
        <a:bodyPr rtlCol="0"/>
        <a:lstStyle/>
        <a:p>
          <a:r>
            <a:rPr lang="en-US" b="0" noProof="0" dirty="0">
              <a:solidFill>
                <a:schemeClr val="bg1"/>
              </a:solidFill>
              <a:latin typeface="Tenorite" pitchFamily="2" charset="0"/>
            </a:rPr>
            <a:t> They conquered and settled </a:t>
          </a:r>
        </a:p>
        <a:p>
          <a:r>
            <a:rPr lang="en-US" b="0" noProof="0" dirty="0">
              <a:solidFill>
                <a:schemeClr val="bg1"/>
              </a:solidFill>
              <a:latin typeface="Tenorite" pitchFamily="2" charset="0"/>
            </a:rPr>
            <a:t>They accepted Christianity</a:t>
          </a:r>
        </a:p>
        <a:p>
          <a:endParaRPr lang="en-GB" b="0" noProof="0" dirty="0">
            <a:solidFill>
              <a:schemeClr val="bg1"/>
            </a:solidFill>
            <a:latin typeface="Tenorite" pitchFamily="2" charset="0"/>
          </a:endParaRPr>
        </a:p>
      </dgm:t>
    </dgm:pt>
    <dgm:pt modelId="{FB2DEB6E-B29F-4E51-960A-23ECC62EBF38}" type="parTrans" cxnId="{4876CF51-F110-4E25-8FD4-08D25B4B0AB8}">
      <dgm:prSet/>
      <dgm:spPr/>
      <dgm:t>
        <a:bodyPr rtlCol="0"/>
        <a:lstStyle/>
        <a:p>
          <a:pPr rtl="0"/>
          <a:endParaRPr lang="en-GB" noProof="0" dirty="0">
            <a:solidFill>
              <a:schemeClr val="bg1"/>
            </a:solidFill>
          </a:endParaRPr>
        </a:p>
      </dgm:t>
    </dgm:pt>
    <dgm:pt modelId="{1C5328B1-AC18-4CF7-A034-BB0592F4A2A1}" type="sibTrans" cxnId="{4876CF51-F110-4E25-8FD4-08D25B4B0AB8}">
      <dgm:prSet/>
      <dgm:spPr/>
      <dgm:t>
        <a:bodyPr rtlCol="0"/>
        <a:lstStyle/>
        <a:p>
          <a:pPr rtl="0"/>
          <a:endParaRPr lang="en-GB" noProof="0" dirty="0">
            <a:solidFill>
              <a:schemeClr val="bg1"/>
            </a:solidFill>
          </a:endParaRPr>
        </a:p>
      </dgm:t>
    </dgm:pt>
    <dgm:pt modelId="{FA8F44BD-C8C7-462C-9756-1EC498E86842}">
      <dgm:prSet phldr="0"/>
      <dgm:spPr/>
      <dgm:t>
        <a:bodyPr rtlCol="0"/>
        <a:lstStyle/>
        <a:p>
          <a:pPr>
            <a:defRPr b="1"/>
          </a:pPr>
          <a:r>
            <a:rPr lang="en-US" b="1" noProof="0" dirty="0">
              <a:solidFill>
                <a:schemeClr val="bg1"/>
              </a:solidFill>
              <a:latin typeface="Tenorite" pitchFamily="2" charset="0"/>
            </a:rPr>
            <a:t>875</a:t>
          </a:r>
          <a:endParaRPr lang="en-GB" b="1" noProof="0" dirty="0">
            <a:solidFill>
              <a:schemeClr val="bg1"/>
            </a:solidFill>
            <a:latin typeface="Tenorite" pitchFamily="2" charset="0"/>
          </a:endParaRPr>
        </a:p>
      </dgm:t>
    </dgm:pt>
    <dgm:pt modelId="{F47063EE-4B58-4EDE-A4F2-A4BD81B82F21}" type="parTrans" cxnId="{0D51BD2E-4619-469B-B233-EBAC3D4D0BA6}">
      <dgm:prSet/>
      <dgm:spPr/>
      <dgm:t>
        <a:bodyPr rtlCol="0"/>
        <a:lstStyle/>
        <a:p>
          <a:pPr rtl="0"/>
          <a:endParaRPr lang="en-GB" noProof="0" dirty="0">
            <a:solidFill>
              <a:schemeClr val="bg1"/>
            </a:solidFill>
          </a:endParaRPr>
        </a:p>
      </dgm:t>
    </dgm:pt>
    <dgm:pt modelId="{8C8A9736-03DA-4B1C-A590-10B4AD89452B}" type="sibTrans" cxnId="{0D51BD2E-4619-469B-B233-EBAC3D4D0BA6}">
      <dgm:prSet/>
      <dgm:spPr/>
      <dgm:t>
        <a:bodyPr rtlCol="0"/>
        <a:lstStyle/>
        <a:p>
          <a:pPr rtl="0"/>
          <a:endParaRPr lang="en-GB" noProof="0" dirty="0">
            <a:solidFill>
              <a:schemeClr val="bg1"/>
            </a:solidFill>
          </a:endParaRPr>
        </a:p>
      </dgm:t>
    </dgm:pt>
    <dgm:pt modelId="{EFEB4D61-3A9C-4140-977F-3C3F5C9EE9D1}">
      <dgm:prSet phldr="0"/>
      <dgm:spPr/>
      <dgm:t>
        <a:bodyPr rtlCol="0"/>
        <a:lstStyle/>
        <a:p>
          <a:r>
            <a:rPr lang="en-US" b="0" noProof="0" dirty="0">
              <a:solidFill>
                <a:schemeClr val="bg1"/>
              </a:solidFill>
              <a:latin typeface="Tenorite" pitchFamily="2" charset="0"/>
            </a:rPr>
            <a:t>King Alfred became powerful </a:t>
          </a:r>
          <a:endParaRPr lang="en-GB" b="0" noProof="0" dirty="0">
            <a:solidFill>
              <a:schemeClr val="bg1"/>
            </a:solidFill>
            <a:latin typeface="Tenorite" pitchFamily="2" charset="0"/>
          </a:endParaRPr>
        </a:p>
      </dgm:t>
    </dgm:pt>
    <dgm:pt modelId="{0ECC32B6-1E7C-4AA4-9DBF-D69B7C5E64A9}" type="sibTrans" cxnId="{1B32EF2C-9DB5-4504-A9DA-B4956CC00208}">
      <dgm:prSet/>
      <dgm:spPr/>
      <dgm:t>
        <a:bodyPr rtlCol="0"/>
        <a:lstStyle/>
        <a:p>
          <a:pPr rtl="0"/>
          <a:endParaRPr lang="en-GB" noProof="0" dirty="0">
            <a:solidFill>
              <a:schemeClr val="bg1"/>
            </a:solidFill>
          </a:endParaRPr>
        </a:p>
      </dgm:t>
    </dgm:pt>
    <dgm:pt modelId="{57D352E4-0431-4F68-B8F1-61BFA34799AA}" type="parTrans" cxnId="{1B32EF2C-9DB5-4504-A9DA-B4956CC00208}">
      <dgm:prSet/>
      <dgm:spPr/>
      <dgm:t>
        <a:bodyPr rtlCol="0"/>
        <a:lstStyle/>
        <a:p>
          <a:pPr rtl="0"/>
          <a:endParaRPr lang="en-GB" noProof="0" dirty="0">
            <a:solidFill>
              <a:schemeClr val="bg1"/>
            </a:solidFill>
          </a:endParaRPr>
        </a:p>
      </dgm:t>
    </dgm:pt>
    <dgm:pt modelId="{6E9F3C9B-13CA-43A8-8836-0B2B41D07DEF}" type="pres">
      <dgm:prSet presAssocID="{05A24E01-5535-46B9-A9A1-A9A07E639A88}" presName="root" presStyleCnt="0">
        <dgm:presLayoutVars>
          <dgm:chMax/>
          <dgm:chPref/>
          <dgm:animLvl val="lvl"/>
        </dgm:presLayoutVars>
      </dgm:prSet>
      <dgm:spPr/>
    </dgm:pt>
    <dgm:pt modelId="{E8AACCBB-6709-4071-B389-3BB226B3A586}" type="pres">
      <dgm:prSet presAssocID="{05A24E01-5535-46B9-A9A1-A9A07E639A88}" presName="divider" presStyleLbl="fgAcc1" presStyleIdx="0" presStyleCnt="4"/>
      <dgm:spPr>
        <a:solidFill>
          <a:schemeClr val="lt1">
            <a:alpha val="90000"/>
            <a:hueOff val="0"/>
            <a:satOff val="0"/>
            <a:lumOff val="0"/>
            <a:alphaOff val="0"/>
          </a:schemeClr>
        </a:solidFill>
        <a:ln w="19050" cap="flat" cmpd="sng" algn="ctr">
          <a:solidFill>
            <a:schemeClr val="accent2">
              <a:alpha val="90000"/>
              <a:hueOff val="0"/>
              <a:satOff val="0"/>
              <a:lumOff val="0"/>
              <a:alphaOff val="0"/>
            </a:schemeClr>
          </a:solidFill>
          <a:prstDash val="solid"/>
          <a:miter lim="800000"/>
          <a:tailEnd type="triangle" w="lg" len="lg"/>
        </a:ln>
        <a:effectLst/>
      </dgm:spPr>
    </dgm:pt>
    <dgm:pt modelId="{E6F74CED-5217-4282-85F1-1C12DC84731C}" type="pres">
      <dgm:prSet presAssocID="{05A24E01-5535-46B9-A9A1-A9A07E639A88}" presName="nodes" presStyleCnt="0">
        <dgm:presLayoutVars>
          <dgm:chMax/>
          <dgm:chPref/>
          <dgm:animLvl val="lvl"/>
        </dgm:presLayoutVars>
      </dgm:prSet>
      <dgm:spPr/>
    </dgm:pt>
    <dgm:pt modelId="{AC377099-4DAE-451C-ADE9-98036E2679B5}" type="pres">
      <dgm:prSet presAssocID="{58FF46FB-368D-4E9C-A650-0513B8879DA8}" presName="composite" presStyleCnt="0"/>
      <dgm:spPr/>
    </dgm:pt>
    <dgm:pt modelId="{B6C94ECD-6415-4250-B4AD-F67BF5BECFB8}" type="pres">
      <dgm:prSet presAssocID="{58FF46FB-368D-4E9C-A650-0513B8879DA8}" presName="ConnectorPoint" presStyleLbl="lnNode1" presStyleIdx="0" presStyleCnt="3"/>
      <dgm:spPr>
        <a:solidFill>
          <a:schemeClr val="accent2">
            <a:shade val="90000"/>
            <a:hueOff val="0"/>
            <a:satOff val="0"/>
            <a:lumOff val="0"/>
            <a:alphaOff val="0"/>
          </a:schemeClr>
        </a:solidFill>
        <a:ln w="6350" cap="flat" cmpd="sng" algn="ctr">
          <a:noFill/>
          <a:prstDash val="solid"/>
          <a:miter lim="800000"/>
        </a:ln>
        <a:effectLst/>
      </dgm:spPr>
    </dgm:pt>
    <dgm:pt modelId="{0E99BB09-1B86-4308-A570-3981E6DD3A06}" type="pres">
      <dgm:prSet presAssocID="{58FF46FB-368D-4E9C-A650-0513B8879DA8}" presName="DropPinPlaceHolder" presStyleCnt="0"/>
      <dgm:spPr/>
    </dgm:pt>
    <dgm:pt modelId="{0ED6E8D6-BD44-4400-BC14-1BC75CB979A3}" type="pres">
      <dgm:prSet presAssocID="{58FF46FB-368D-4E9C-A650-0513B8879DA8}" presName="DropPin" presStyleLbl="alignNode1" presStyleIdx="0" presStyleCnt="3"/>
      <dgm:spPr>
        <a:solidFill>
          <a:schemeClr val="accent2"/>
        </a:solidFill>
      </dgm:spPr>
    </dgm:pt>
    <dgm:pt modelId="{5B7FC7CF-F58D-48D5-8BCC-38D6EE87890B}" type="pres">
      <dgm:prSet presAssocID="{58FF46FB-368D-4E9C-A650-0513B8879DA8}" presName="Ellipse" presStyleLbl="fgAcc1" presStyleIdx="1" presStyleCnt="4"/>
      <dgm:spPr>
        <a:solidFill>
          <a:schemeClr val="accent1">
            <a:alpha val="90000"/>
          </a:schemeClr>
        </a:solidFill>
        <a:ln w="12700" cap="flat" cmpd="sng" algn="ctr">
          <a:noFill/>
          <a:prstDash val="solid"/>
          <a:miter lim="800000"/>
        </a:ln>
        <a:effectLst/>
      </dgm:spPr>
    </dgm:pt>
    <dgm:pt modelId="{D2143A46-815A-49BF-9455-C0385022444F}" type="pres">
      <dgm:prSet presAssocID="{58FF46FB-368D-4E9C-A650-0513B8879DA8}" presName="L2TextContainer" presStyleLbl="revTx" presStyleIdx="0" presStyleCnt="6">
        <dgm:presLayoutVars>
          <dgm:bulletEnabled val="1"/>
        </dgm:presLayoutVars>
      </dgm:prSet>
      <dgm:spPr/>
    </dgm:pt>
    <dgm:pt modelId="{8E3FB235-DF38-476B-9A0E-B1E583D50944}" type="pres">
      <dgm:prSet presAssocID="{58FF46FB-368D-4E9C-A650-0513B8879DA8}" presName="L1TextContainer" presStyleLbl="revTx" presStyleIdx="1" presStyleCnt="6" custScaleX="85387">
        <dgm:presLayoutVars>
          <dgm:chMax val="1"/>
          <dgm:chPref val="1"/>
          <dgm:bulletEnabled val="1"/>
        </dgm:presLayoutVars>
      </dgm:prSet>
      <dgm:spPr/>
    </dgm:pt>
    <dgm:pt modelId="{9AA05CE5-209F-4AD9-BE2C-2A69F76DA8F4}" type="pres">
      <dgm:prSet presAssocID="{58FF46FB-368D-4E9C-A650-0513B8879DA8}" presName="ConnectLine" presStyleLbl="sibTrans1D1" presStyleIdx="0" presStyleCnt="3"/>
      <dgm:spPr>
        <a:noFill/>
        <a:ln w="12700" cap="flat" cmpd="sng" algn="ctr">
          <a:solidFill>
            <a:schemeClr val="accent2"/>
          </a:solidFill>
          <a:prstDash val="dash"/>
          <a:miter lim="800000"/>
        </a:ln>
        <a:effectLst/>
      </dgm:spPr>
    </dgm:pt>
    <dgm:pt modelId="{17350C28-DA10-4F3B-9FA2-0FE7C12A4ABE}" type="pres">
      <dgm:prSet presAssocID="{58FF46FB-368D-4E9C-A650-0513B8879DA8}" presName="EmptyPlaceHolder" presStyleCnt="0"/>
      <dgm:spPr/>
    </dgm:pt>
    <dgm:pt modelId="{6DA7B85E-9DC6-4F3B-A2BF-09CDEEDB43BC}" type="pres">
      <dgm:prSet presAssocID="{CFA40740-0682-470C-AD5A-CFF53CD12BD2}" presName="spaceBetweenRectangles" presStyleCnt="0"/>
      <dgm:spPr/>
    </dgm:pt>
    <dgm:pt modelId="{CF519A69-9940-494F-8406-D0D876E3CD26}" type="pres">
      <dgm:prSet presAssocID="{D05E1923-5021-40F7-B4EF-E582E23A699D}" presName="composite" presStyleCnt="0"/>
      <dgm:spPr/>
    </dgm:pt>
    <dgm:pt modelId="{714429FF-AAA3-4358-8C5F-1A7F29AA2B7B}" type="pres">
      <dgm:prSet presAssocID="{D05E1923-5021-40F7-B4EF-E582E23A699D}" presName="ConnectorPoint" presStyleLbl="lnNode1" presStyleIdx="1" presStyleCnt="3"/>
      <dgm:spPr>
        <a:solidFill>
          <a:schemeClr val="accent2"/>
        </a:solidFill>
        <a:ln w="6350" cap="flat" cmpd="sng" algn="ctr">
          <a:noFill/>
          <a:prstDash val="solid"/>
          <a:miter lim="800000"/>
        </a:ln>
        <a:effectLst/>
      </dgm:spPr>
    </dgm:pt>
    <dgm:pt modelId="{AB8B1E8E-162B-4E3E-9E31-BA5CFBD3ED9D}" type="pres">
      <dgm:prSet presAssocID="{D05E1923-5021-40F7-B4EF-E582E23A699D}" presName="DropPinPlaceHolder" presStyleCnt="0"/>
      <dgm:spPr/>
    </dgm:pt>
    <dgm:pt modelId="{358CAA11-0A87-4861-8B4E-913B1EAD1334}" type="pres">
      <dgm:prSet presAssocID="{D05E1923-5021-40F7-B4EF-E582E23A699D}" presName="DropPin" presStyleLbl="alignNode1" presStyleIdx="1" presStyleCnt="3"/>
      <dgm:spPr>
        <a:solidFill>
          <a:schemeClr val="accent2"/>
        </a:solidFill>
      </dgm:spPr>
    </dgm:pt>
    <dgm:pt modelId="{B1A1A837-F261-404B-A808-B2F4154CE8A2}" type="pres">
      <dgm:prSet presAssocID="{D05E1923-5021-40F7-B4EF-E582E23A699D}" presName="Ellipse" presStyleLbl="fgAcc1" presStyleIdx="2" presStyleCnt="4"/>
      <dgm:spPr>
        <a:solidFill>
          <a:schemeClr val="accent1">
            <a:alpha val="90000"/>
          </a:schemeClr>
        </a:solidFill>
        <a:ln w="12700" cap="flat" cmpd="sng" algn="ctr">
          <a:noFill/>
          <a:prstDash val="solid"/>
          <a:miter lim="800000"/>
        </a:ln>
        <a:effectLst/>
      </dgm:spPr>
    </dgm:pt>
    <dgm:pt modelId="{B5F3F650-2E42-488A-AD4F-C4BD47D19A84}" type="pres">
      <dgm:prSet presAssocID="{D05E1923-5021-40F7-B4EF-E582E23A699D}" presName="L2TextContainer" presStyleLbl="revTx" presStyleIdx="2" presStyleCnt="6">
        <dgm:presLayoutVars>
          <dgm:bulletEnabled val="1"/>
        </dgm:presLayoutVars>
      </dgm:prSet>
      <dgm:spPr/>
    </dgm:pt>
    <dgm:pt modelId="{223C5207-4FA2-4A6C-8F43-20BD55767C99}" type="pres">
      <dgm:prSet presAssocID="{D05E1923-5021-40F7-B4EF-E582E23A699D}" presName="L1TextContainer" presStyleLbl="revTx" presStyleIdx="3" presStyleCnt="6" custScaleX="85387">
        <dgm:presLayoutVars>
          <dgm:chMax val="1"/>
          <dgm:chPref val="1"/>
          <dgm:bulletEnabled val="1"/>
        </dgm:presLayoutVars>
      </dgm:prSet>
      <dgm:spPr/>
    </dgm:pt>
    <dgm:pt modelId="{4FE5EB5D-4CEF-4D0D-9394-0534E61844BE}" type="pres">
      <dgm:prSet presAssocID="{D05E1923-5021-40F7-B4EF-E582E23A699D}" presName="ConnectLine" presStyleLbl="sibTrans1D1" presStyleIdx="1" presStyleCnt="3"/>
      <dgm:spPr>
        <a:noFill/>
        <a:ln w="12700" cap="flat" cmpd="sng" algn="ctr">
          <a:solidFill>
            <a:schemeClr val="accent2"/>
          </a:solidFill>
          <a:prstDash val="dash"/>
          <a:miter lim="800000"/>
        </a:ln>
        <a:effectLst/>
      </dgm:spPr>
    </dgm:pt>
    <dgm:pt modelId="{EC869059-0AEC-4D98-8C46-CB603A342C72}" type="pres">
      <dgm:prSet presAssocID="{D05E1923-5021-40F7-B4EF-E582E23A699D}" presName="EmptyPlaceHolder" presStyleCnt="0"/>
      <dgm:spPr/>
    </dgm:pt>
    <dgm:pt modelId="{408BA715-9739-461D-BFDE-88EDAE355E60}" type="pres">
      <dgm:prSet presAssocID="{F020958C-EF86-4274-85F9-318F2792F7B6}" presName="spaceBetweenRectangles" presStyleCnt="0"/>
      <dgm:spPr/>
    </dgm:pt>
    <dgm:pt modelId="{D512C7F9-87A6-4BA9-AFAC-03FF1578D945}" type="pres">
      <dgm:prSet presAssocID="{FA8F44BD-C8C7-462C-9756-1EC498E86842}" presName="composite" presStyleCnt="0"/>
      <dgm:spPr/>
    </dgm:pt>
    <dgm:pt modelId="{152AD014-AFD0-4700-A468-4D562874339A}" type="pres">
      <dgm:prSet presAssocID="{FA8F44BD-C8C7-462C-9756-1EC498E86842}" presName="ConnectorPoint" presStyleLbl="lnNode1" presStyleIdx="2" presStyleCnt="3"/>
      <dgm:spPr>
        <a:solidFill>
          <a:schemeClr val="accent2"/>
        </a:solidFill>
        <a:ln w="6350" cap="flat" cmpd="sng" algn="ctr">
          <a:noFill/>
          <a:prstDash val="solid"/>
          <a:miter lim="800000"/>
        </a:ln>
        <a:effectLst/>
      </dgm:spPr>
    </dgm:pt>
    <dgm:pt modelId="{6CE2C4D8-4380-442D-A6C2-0B468BF3C74C}" type="pres">
      <dgm:prSet presAssocID="{FA8F44BD-C8C7-462C-9756-1EC498E86842}" presName="DropPinPlaceHolder" presStyleCnt="0"/>
      <dgm:spPr/>
    </dgm:pt>
    <dgm:pt modelId="{72C82E90-F103-439C-8371-CFFB0927B9DE}" type="pres">
      <dgm:prSet presAssocID="{FA8F44BD-C8C7-462C-9756-1EC498E86842}" presName="DropPin" presStyleLbl="alignNode1" presStyleIdx="2" presStyleCnt="3"/>
      <dgm:spPr>
        <a:solidFill>
          <a:schemeClr val="accent2"/>
        </a:solidFill>
      </dgm:spPr>
    </dgm:pt>
    <dgm:pt modelId="{5D519322-C1DD-47AE-92C0-13575134BC76}" type="pres">
      <dgm:prSet presAssocID="{FA8F44BD-C8C7-462C-9756-1EC498E86842}" presName="Ellipse" presStyleLbl="fgAcc1" presStyleIdx="3" presStyleCnt="4"/>
      <dgm:spPr>
        <a:solidFill>
          <a:schemeClr val="accent1">
            <a:alpha val="90000"/>
          </a:schemeClr>
        </a:solidFill>
        <a:ln w="12700" cap="flat" cmpd="sng" algn="ctr">
          <a:noFill/>
          <a:prstDash val="solid"/>
          <a:miter lim="800000"/>
        </a:ln>
        <a:effectLst/>
      </dgm:spPr>
    </dgm:pt>
    <dgm:pt modelId="{96DDA0FE-83E2-423C-9F13-58A61EB68487}" type="pres">
      <dgm:prSet presAssocID="{FA8F44BD-C8C7-462C-9756-1EC498E86842}" presName="L2TextContainer" presStyleLbl="revTx" presStyleIdx="4" presStyleCnt="6">
        <dgm:presLayoutVars>
          <dgm:bulletEnabled val="1"/>
        </dgm:presLayoutVars>
      </dgm:prSet>
      <dgm:spPr/>
    </dgm:pt>
    <dgm:pt modelId="{2D6C7916-1130-46A8-833B-A6278CBD2192}" type="pres">
      <dgm:prSet presAssocID="{FA8F44BD-C8C7-462C-9756-1EC498E86842}" presName="L1TextContainer" presStyleLbl="revTx" presStyleIdx="5" presStyleCnt="6" custScaleX="85387" custLinFactNeighborX="0">
        <dgm:presLayoutVars>
          <dgm:chMax val="1"/>
          <dgm:chPref val="1"/>
          <dgm:bulletEnabled val="1"/>
        </dgm:presLayoutVars>
      </dgm:prSet>
      <dgm:spPr/>
    </dgm:pt>
    <dgm:pt modelId="{4D953791-5C2F-4A75-A8F4-6ED7EAB5E015}" type="pres">
      <dgm:prSet presAssocID="{FA8F44BD-C8C7-462C-9756-1EC498E86842}" presName="ConnectLine" presStyleLbl="sibTrans1D1" presStyleIdx="2" presStyleCnt="3"/>
      <dgm:spPr>
        <a:noFill/>
        <a:ln w="12700" cap="flat" cmpd="sng" algn="ctr">
          <a:solidFill>
            <a:schemeClr val="accent2"/>
          </a:solidFill>
          <a:prstDash val="dash"/>
          <a:miter lim="800000"/>
        </a:ln>
        <a:effectLst/>
      </dgm:spPr>
    </dgm:pt>
    <dgm:pt modelId="{22A72E40-4DCC-4F48-AADD-29738FD37A2C}" type="pres">
      <dgm:prSet presAssocID="{FA8F44BD-C8C7-462C-9756-1EC498E86842}" presName="EmptyPlaceHolder" presStyleCnt="0"/>
      <dgm:spPr/>
    </dgm:pt>
  </dgm:ptLst>
  <dgm:cxnLst>
    <dgm:cxn modelId="{C3A1C60D-63BB-4E34-AD47-96AABDB6084E}" type="presOf" srcId="{D05E1923-5021-40F7-B4EF-E582E23A699D}" destId="{223C5207-4FA2-4A6C-8F43-20BD55767C99}" srcOrd="0" destOrd="0" presId="urn:microsoft.com/office/officeart/2017/3/layout/DropPinTimeline"/>
    <dgm:cxn modelId="{1B32EF2C-9DB5-4504-A9DA-B4956CC00208}" srcId="{FA8F44BD-C8C7-462C-9756-1EC498E86842}" destId="{EFEB4D61-3A9C-4140-977F-3C3F5C9EE9D1}" srcOrd="0" destOrd="0" parTransId="{57D352E4-0431-4F68-B8F1-61BFA34799AA}" sibTransId="{0ECC32B6-1E7C-4AA4-9DBF-D69B7C5E64A9}"/>
    <dgm:cxn modelId="{0D51BD2E-4619-469B-B233-EBAC3D4D0BA6}" srcId="{05A24E01-5535-46B9-A9A1-A9A07E639A88}" destId="{FA8F44BD-C8C7-462C-9756-1EC498E86842}" srcOrd="2" destOrd="0" parTransId="{F47063EE-4B58-4EDE-A4F2-A4BD81B82F21}" sibTransId="{8C8A9736-03DA-4B1C-A590-10B4AD89452B}"/>
    <dgm:cxn modelId="{C5645B39-CB65-4A0A-B369-E455C3B827C3}" srcId="{05A24E01-5535-46B9-A9A1-A9A07E639A88}" destId="{58FF46FB-368D-4E9C-A650-0513B8879DA8}" srcOrd="0" destOrd="0" parTransId="{11DFA284-5E99-474D-BF05-364A45269DC7}" sibTransId="{CFA40740-0682-470C-AD5A-CFF53CD12BD2}"/>
    <dgm:cxn modelId="{7DDF5444-F976-4F04-88A9-CF8B15238792}" type="presOf" srcId="{58FF46FB-368D-4E9C-A650-0513B8879DA8}" destId="{8E3FB235-DF38-476B-9A0E-B1E583D50944}" srcOrd="0" destOrd="0" presId="urn:microsoft.com/office/officeart/2017/3/layout/DropPinTimeline"/>
    <dgm:cxn modelId="{1690634A-EBA7-4881-9E5F-0C82421D4CDF}" type="presOf" srcId="{FA8F44BD-C8C7-462C-9756-1EC498E86842}" destId="{2D6C7916-1130-46A8-833B-A6278CBD2192}" srcOrd="0" destOrd="0" presId="urn:microsoft.com/office/officeart/2017/3/layout/DropPinTimeline"/>
    <dgm:cxn modelId="{B659504B-18E4-4D89-A17C-34ABB280AE52}" srcId="{58FF46FB-368D-4E9C-A650-0513B8879DA8}" destId="{9A875394-CA1E-4432-AEEB-9054FCFF5E0E}" srcOrd="0" destOrd="0" parTransId="{FCC92BDD-6EA3-421D-9DA8-7D3A12D003B6}" sibTransId="{0314452B-82A0-42F4-9551-DF00CFFC3580}"/>
    <dgm:cxn modelId="{4876CF51-F110-4E25-8FD4-08D25B4B0AB8}" srcId="{D05E1923-5021-40F7-B4EF-E582E23A699D}" destId="{579089A8-5362-4BA4-9163-D19228C1808F}" srcOrd="0" destOrd="0" parTransId="{FB2DEB6E-B29F-4E51-960A-23ECC62EBF38}" sibTransId="{1C5328B1-AC18-4CF7-A034-BB0592F4A2A1}"/>
    <dgm:cxn modelId="{B9F0B583-D02F-4EF4-83A8-DFD7B32B9433}" type="presOf" srcId="{9A875394-CA1E-4432-AEEB-9054FCFF5E0E}" destId="{D2143A46-815A-49BF-9455-C0385022444F}" srcOrd="0" destOrd="0" presId="urn:microsoft.com/office/officeart/2017/3/layout/DropPinTimeline"/>
    <dgm:cxn modelId="{72C4D6D9-419A-42C1-A76D-84599F65BB08}" srcId="{05A24E01-5535-46B9-A9A1-A9A07E639A88}" destId="{D05E1923-5021-40F7-B4EF-E582E23A699D}" srcOrd="1" destOrd="0" parTransId="{FD6C5CD2-9CED-4BE6-89CD-A5A5CCE63B3E}" sibTransId="{F020958C-EF86-4274-85F9-318F2792F7B6}"/>
    <dgm:cxn modelId="{C6A73EDB-89B0-4756-9ECD-83E9B8AB77E5}" type="presOf" srcId="{EFEB4D61-3A9C-4140-977F-3C3F5C9EE9D1}" destId="{96DDA0FE-83E2-423C-9F13-58A61EB68487}" srcOrd="0" destOrd="0" presId="urn:microsoft.com/office/officeart/2017/3/layout/DropPinTimeline"/>
    <dgm:cxn modelId="{FE7849EA-5B37-43C8-B217-CD4E30A8E545}" type="presOf" srcId="{05A24E01-5535-46B9-A9A1-A9A07E639A88}" destId="{6E9F3C9B-13CA-43A8-8836-0B2B41D07DEF}" srcOrd="0" destOrd="0" presId="urn:microsoft.com/office/officeart/2017/3/layout/DropPinTimeline"/>
    <dgm:cxn modelId="{DC6269F4-0C31-4613-A809-E8E029CAD0D1}" type="presOf" srcId="{579089A8-5362-4BA4-9163-D19228C1808F}" destId="{B5F3F650-2E42-488A-AD4F-C4BD47D19A84}" srcOrd="0" destOrd="0" presId="urn:microsoft.com/office/officeart/2017/3/layout/DropPinTimeline"/>
    <dgm:cxn modelId="{2FED2A5E-98EB-4859-AB3F-062F22EEC890}" type="presParOf" srcId="{6E9F3C9B-13CA-43A8-8836-0B2B41D07DEF}" destId="{E8AACCBB-6709-4071-B389-3BB226B3A586}" srcOrd="0" destOrd="0" presId="urn:microsoft.com/office/officeart/2017/3/layout/DropPinTimeline"/>
    <dgm:cxn modelId="{6DE443D7-8EE2-4FBC-842D-B6B9C44204D0}" type="presParOf" srcId="{6E9F3C9B-13CA-43A8-8836-0B2B41D07DEF}" destId="{E6F74CED-5217-4282-85F1-1C12DC84731C}" srcOrd="1" destOrd="0" presId="urn:microsoft.com/office/officeart/2017/3/layout/DropPinTimeline"/>
    <dgm:cxn modelId="{C773189E-DF31-4C58-A290-F5DFD7DCF8B1}" type="presParOf" srcId="{E6F74CED-5217-4282-85F1-1C12DC84731C}" destId="{AC377099-4DAE-451C-ADE9-98036E2679B5}" srcOrd="0" destOrd="0" presId="urn:microsoft.com/office/officeart/2017/3/layout/DropPinTimeline"/>
    <dgm:cxn modelId="{04D71AD3-A9B8-46E1-AB82-BB594FCE110E}" type="presParOf" srcId="{AC377099-4DAE-451C-ADE9-98036E2679B5}" destId="{B6C94ECD-6415-4250-B4AD-F67BF5BECFB8}" srcOrd="0" destOrd="0" presId="urn:microsoft.com/office/officeart/2017/3/layout/DropPinTimeline"/>
    <dgm:cxn modelId="{4D9D677D-9448-43AF-978B-5C7E7661F4F9}" type="presParOf" srcId="{AC377099-4DAE-451C-ADE9-98036E2679B5}" destId="{0E99BB09-1B86-4308-A570-3981E6DD3A06}" srcOrd="1" destOrd="0" presId="urn:microsoft.com/office/officeart/2017/3/layout/DropPinTimeline"/>
    <dgm:cxn modelId="{C213A57E-D4AE-4C05-AA12-FE8CC1989639}" type="presParOf" srcId="{0E99BB09-1B86-4308-A570-3981E6DD3A06}" destId="{0ED6E8D6-BD44-4400-BC14-1BC75CB979A3}" srcOrd="0" destOrd="0" presId="urn:microsoft.com/office/officeart/2017/3/layout/DropPinTimeline"/>
    <dgm:cxn modelId="{927F0821-BB24-4368-A4D4-046EB89F39DD}" type="presParOf" srcId="{0E99BB09-1B86-4308-A570-3981E6DD3A06}" destId="{5B7FC7CF-F58D-48D5-8BCC-38D6EE87890B}" srcOrd="1" destOrd="0" presId="urn:microsoft.com/office/officeart/2017/3/layout/DropPinTimeline"/>
    <dgm:cxn modelId="{F517DE46-1EA2-46F3-8833-EE234EEF5B09}" type="presParOf" srcId="{AC377099-4DAE-451C-ADE9-98036E2679B5}" destId="{D2143A46-815A-49BF-9455-C0385022444F}" srcOrd="2" destOrd="0" presId="urn:microsoft.com/office/officeart/2017/3/layout/DropPinTimeline"/>
    <dgm:cxn modelId="{75F0F73C-AD49-4A34-842E-A65EF46645BA}" type="presParOf" srcId="{AC377099-4DAE-451C-ADE9-98036E2679B5}" destId="{8E3FB235-DF38-476B-9A0E-B1E583D50944}" srcOrd="3" destOrd="0" presId="urn:microsoft.com/office/officeart/2017/3/layout/DropPinTimeline"/>
    <dgm:cxn modelId="{071A2262-20BC-4D30-AB90-12B0A0FEB6EF}" type="presParOf" srcId="{AC377099-4DAE-451C-ADE9-98036E2679B5}" destId="{9AA05CE5-209F-4AD9-BE2C-2A69F76DA8F4}" srcOrd="4" destOrd="0" presId="urn:microsoft.com/office/officeart/2017/3/layout/DropPinTimeline"/>
    <dgm:cxn modelId="{0D0471BD-C944-46DB-9B0D-12B6F025E4F4}" type="presParOf" srcId="{AC377099-4DAE-451C-ADE9-98036E2679B5}" destId="{17350C28-DA10-4F3B-9FA2-0FE7C12A4ABE}" srcOrd="5" destOrd="0" presId="urn:microsoft.com/office/officeart/2017/3/layout/DropPinTimeline"/>
    <dgm:cxn modelId="{37FF9AEE-1EE5-440D-B822-B54671B03AAC}" type="presParOf" srcId="{E6F74CED-5217-4282-85F1-1C12DC84731C}" destId="{6DA7B85E-9DC6-4F3B-A2BF-09CDEEDB43BC}" srcOrd="1" destOrd="0" presId="urn:microsoft.com/office/officeart/2017/3/layout/DropPinTimeline"/>
    <dgm:cxn modelId="{3FF77B45-DC34-4E18-8B7E-49C274966E23}" type="presParOf" srcId="{E6F74CED-5217-4282-85F1-1C12DC84731C}" destId="{CF519A69-9940-494F-8406-D0D876E3CD26}" srcOrd="2" destOrd="0" presId="urn:microsoft.com/office/officeart/2017/3/layout/DropPinTimeline"/>
    <dgm:cxn modelId="{4E60349A-D4EB-4BFE-9374-0F079D59B1FC}" type="presParOf" srcId="{CF519A69-9940-494F-8406-D0D876E3CD26}" destId="{714429FF-AAA3-4358-8C5F-1A7F29AA2B7B}" srcOrd="0" destOrd="0" presId="urn:microsoft.com/office/officeart/2017/3/layout/DropPinTimeline"/>
    <dgm:cxn modelId="{0B07CD93-B91C-4CAF-B94C-3237B0C6F601}" type="presParOf" srcId="{CF519A69-9940-494F-8406-D0D876E3CD26}" destId="{AB8B1E8E-162B-4E3E-9E31-BA5CFBD3ED9D}" srcOrd="1" destOrd="0" presId="urn:microsoft.com/office/officeart/2017/3/layout/DropPinTimeline"/>
    <dgm:cxn modelId="{BB97917A-2BFB-4D8A-94BD-816B0C62D6F6}" type="presParOf" srcId="{AB8B1E8E-162B-4E3E-9E31-BA5CFBD3ED9D}" destId="{358CAA11-0A87-4861-8B4E-913B1EAD1334}" srcOrd="0" destOrd="0" presId="urn:microsoft.com/office/officeart/2017/3/layout/DropPinTimeline"/>
    <dgm:cxn modelId="{FDC4D318-B3AD-4E39-8663-3AFB57531D79}" type="presParOf" srcId="{AB8B1E8E-162B-4E3E-9E31-BA5CFBD3ED9D}" destId="{B1A1A837-F261-404B-A808-B2F4154CE8A2}" srcOrd="1" destOrd="0" presId="urn:microsoft.com/office/officeart/2017/3/layout/DropPinTimeline"/>
    <dgm:cxn modelId="{7F53703E-9DF0-45E5-AC76-7E0CCD3B06EA}" type="presParOf" srcId="{CF519A69-9940-494F-8406-D0D876E3CD26}" destId="{B5F3F650-2E42-488A-AD4F-C4BD47D19A84}" srcOrd="2" destOrd="0" presId="urn:microsoft.com/office/officeart/2017/3/layout/DropPinTimeline"/>
    <dgm:cxn modelId="{B59937ED-9C59-4BBD-AA3C-5D9159504926}" type="presParOf" srcId="{CF519A69-9940-494F-8406-D0D876E3CD26}" destId="{223C5207-4FA2-4A6C-8F43-20BD55767C99}" srcOrd="3" destOrd="0" presId="urn:microsoft.com/office/officeart/2017/3/layout/DropPinTimeline"/>
    <dgm:cxn modelId="{470C2FBB-9D40-4F2C-8107-12E2CA0E70BE}" type="presParOf" srcId="{CF519A69-9940-494F-8406-D0D876E3CD26}" destId="{4FE5EB5D-4CEF-4D0D-9394-0534E61844BE}" srcOrd="4" destOrd="0" presId="urn:microsoft.com/office/officeart/2017/3/layout/DropPinTimeline"/>
    <dgm:cxn modelId="{C1237DFD-87FD-434B-A5C8-02108EF43081}" type="presParOf" srcId="{CF519A69-9940-494F-8406-D0D876E3CD26}" destId="{EC869059-0AEC-4D98-8C46-CB603A342C72}" srcOrd="5" destOrd="0" presId="urn:microsoft.com/office/officeart/2017/3/layout/DropPinTimeline"/>
    <dgm:cxn modelId="{7A1441D0-A5AA-4E6C-9388-511DA29929BF}" type="presParOf" srcId="{E6F74CED-5217-4282-85F1-1C12DC84731C}" destId="{408BA715-9739-461D-BFDE-88EDAE355E60}" srcOrd="3" destOrd="0" presId="urn:microsoft.com/office/officeart/2017/3/layout/DropPinTimeline"/>
    <dgm:cxn modelId="{087F2A81-CFD9-4BF8-96FC-2D4ABA32462F}" type="presParOf" srcId="{E6F74CED-5217-4282-85F1-1C12DC84731C}" destId="{D512C7F9-87A6-4BA9-AFAC-03FF1578D945}" srcOrd="4" destOrd="0" presId="urn:microsoft.com/office/officeart/2017/3/layout/DropPinTimeline"/>
    <dgm:cxn modelId="{8C6217DA-A763-4946-99A2-03C618C428AF}" type="presParOf" srcId="{D512C7F9-87A6-4BA9-AFAC-03FF1578D945}" destId="{152AD014-AFD0-4700-A468-4D562874339A}" srcOrd="0" destOrd="0" presId="urn:microsoft.com/office/officeart/2017/3/layout/DropPinTimeline"/>
    <dgm:cxn modelId="{A6A34287-F5FF-46EE-9A88-F2ECF73903CE}" type="presParOf" srcId="{D512C7F9-87A6-4BA9-AFAC-03FF1578D945}" destId="{6CE2C4D8-4380-442D-A6C2-0B468BF3C74C}" srcOrd="1" destOrd="0" presId="urn:microsoft.com/office/officeart/2017/3/layout/DropPinTimeline"/>
    <dgm:cxn modelId="{D28BF9CF-F026-4786-A1AC-F4F785C54591}" type="presParOf" srcId="{6CE2C4D8-4380-442D-A6C2-0B468BF3C74C}" destId="{72C82E90-F103-439C-8371-CFFB0927B9DE}" srcOrd="0" destOrd="0" presId="urn:microsoft.com/office/officeart/2017/3/layout/DropPinTimeline"/>
    <dgm:cxn modelId="{E33A6BB5-6D3A-4D44-AEFC-75BAB101C26D}" type="presParOf" srcId="{6CE2C4D8-4380-442D-A6C2-0B468BF3C74C}" destId="{5D519322-C1DD-47AE-92C0-13575134BC76}" srcOrd="1" destOrd="0" presId="urn:microsoft.com/office/officeart/2017/3/layout/DropPinTimeline"/>
    <dgm:cxn modelId="{0BFD1614-5731-4306-81F7-E2C949C32A93}" type="presParOf" srcId="{D512C7F9-87A6-4BA9-AFAC-03FF1578D945}" destId="{96DDA0FE-83E2-423C-9F13-58A61EB68487}" srcOrd="2" destOrd="0" presId="urn:microsoft.com/office/officeart/2017/3/layout/DropPinTimeline"/>
    <dgm:cxn modelId="{06EDED26-E685-42BC-BFC2-75C7EA695E40}" type="presParOf" srcId="{D512C7F9-87A6-4BA9-AFAC-03FF1578D945}" destId="{2D6C7916-1130-46A8-833B-A6278CBD2192}" srcOrd="3" destOrd="0" presId="urn:microsoft.com/office/officeart/2017/3/layout/DropPinTimeline"/>
    <dgm:cxn modelId="{A20C8A5A-2D9A-4EF7-BC83-D5EE4B16698D}" type="presParOf" srcId="{D512C7F9-87A6-4BA9-AFAC-03FF1578D945}" destId="{4D953791-5C2F-4A75-A8F4-6ED7EAB5E015}" srcOrd="4" destOrd="0" presId="urn:microsoft.com/office/officeart/2017/3/layout/DropPinTimeline"/>
    <dgm:cxn modelId="{6780D10C-523A-4885-B5BF-84F303790098}" type="presParOf" srcId="{D512C7F9-87A6-4BA9-AFAC-03FF1578D945}" destId="{22A72E40-4DCC-4F48-AADD-29738FD37A2C}"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ACCBB-6709-4071-B389-3BB226B3A586}">
      <dsp:nvSpPr>
        <dsp:cNvPr id="0" name=""/>
        <dsp:cNvSpPr/>
      </dsp:nvSpPr>
      <dsp:spPr>
        <a:xfrm>
          <a:off x="0" y="2181504"/>
          <a:ext cx="9779182" cy="0"/>
        </a:xfrm>
        <a:prstGeom prst="line">
          <a:avLst/>
        </a:prstGeom>
        <a:solidFill>
          <a:schemeClr val="lt1">
            <a:alpha val="90000"/>
            <a:hueOff val="0"/>
            <a:satOff val="0"/>
            <a:lumOff val="0"/>
            <a:alphaOff val="0"/>
          </a:schemeClr>
        </a:solidFill>
        <a:ln w="19050" cap="flat" cmpd="sng" algn="ctr">
          <a:solidFill>
            <a:schemeClr val="accent2">
              <a:alpha val="9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0ED6E8D6-BD44-4400-BC14-1BC75CB979A3}">
      <dsp:nvSpPr>
        <dsp:cNvPr id="0" name=""/>
        <dsp:cNvSpPr/>
      </dsp:nvSpPr>
      <dsp:spPr>
        <a:xfrm rot="8100000">
          <a:off x="67763" y="502751"/>
          <a:ext cx="320851" cy="320851"/>
        </a:xfrm>
        <a:prstGeom prst="teardrop">
          <a:avLst>
            <a:gd name="adj" fmla="val 115000"/>
          </a:avLst>
        </a:prstGeom>
        <a:solidFill>
          <a:schemeClr val="accent2"/>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7FC7CF-F58D-48D5-8BCC-38D6EE87890B}">
      <dsp:nvSpPr>
        <dsp:cNvPr id="0" name=""/>
        <dsp:cNvSpPr/>
      </dsp:nvSpPr>
      <dsp:spPr>
        <a:xfrm>
          <a:off x="103407" y="538395"/>
          <a:ext cx="249564" cy="249564"/>
        </a:xfrm>
        <a:prstGeom prst="ellipse">
          <a:avLst/>
        </a:prstGeom>
        <a:solidFill>
          <a:schemeClr val="accent1">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2143A46-815A-49BF-9455-C0385022444F}">
      <dsp:nvSpPr>
        <dsp:cNvPr id="0" name=""/>
        <dsp:cNvSpPr/>
      </dsp:nvSpPr>
      <dsp:spPr>
        <a:xfrm>
          <a:off x="752748" y="890053"/>
          <a:ext cx="3478848" cy="129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rtlCol="0" anchor="t" anchorCtr="0">
          <a:noAutofit/>
        </a:bodyPr>
        <a:lstStyle/>
        <a:p>
          <a:pPr marL="0" lvl="0" indent="0" algn="l" defTabSz="488950">
            <a:lnSpc>
              <a:spcPct val="90000"/>
            </a:lnSpc>
            <a:spcBef>
              <a:spcPct val="0"/>
            </a:spcBef>
            <a:spcAft>
              <a:spcPct val="35000"/>
            </a:spcAft>
            <a:buNone/>
          </a:pPr>
          <a:r>
            <a:rPr lang="en-US" sz="1100" b="0" kern="1200" noProof="0" dirty="0">
              <a:solidFill>
                <a:schemeClr val="bg1"/>
              </a:solidFill>
              <a:latin typeface="Tenorite" pitchFamily="2" charset="0"/>
            </a:rPr>
            <a:t>Vikings raided and burnt churches and </a:t>
          </a:r>
          <a:r>
            <a:rPr lang="en-US" sz="1100" b="0" kern="1200" noProof="0" dirty="0" err="1">
              <a:solidFill>
                <a:schemeClr val="bg1"/>
              </a:solidFill>
              <a:latin typeface="Tenorite" pitchFamily="2" charset="0"/>
            </a:rPr>
            <a:t>monastries</a:t>
          </a:r>
          <a:endParaRPr lang="en-GB" sz="1100" b="0" kern="1200" noProof="0" dirty="0">
            <a:solidFill>
              <a:schemeClr val="bg1"/>
            </a:solidFill>
            <a:latin typeface="Tenorite" pitchFamily="2" charset="0"/>
          </a:endParaRPr>
        </a:p>
      </dsp:txBody>
      <dsp:txXfrm>
        <a:off x="752748" y="890053"/>
        <a:ext cx="3478848" cy="1291450"/>
      </dsp:txXfrm>
    </dsp:sp>
    <dsp:sp modelId="{8E3FB235-DF38-476B-9A0E-B1E583D50944}">
      <dsp:nvSpPr>
        <dsp:cNvPr id="0" name=""/>
        <dsp:cNvSpPr/>
      </dsp:nvSpPr>
      <dsp:spPr>
        <a:xfrm>
          <a:off x="752748" y="436300"/>
          <a:ext cx="3478848" cy="45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rtlCol="0" anchor="ctr" anchorCtr="0">
          <a:noAutofit/>
        </a:bodyPr>
        <a:lstStyle/>
        <a:p>
          <a:pPr marL="0" lvl="0" indent="0" algn="l" defTabSz="666750">
            <a:lnSpc>
              <a:spcPct val="90000"/>
            </a:lnSpc>
            <a:spcBef>
              <a:spcPct val="0"/>
            </a:spcBef>
            <a:spcAft>
              <a:spcPct val="35000"/>
            </a:spcAft>
            <a:buNone/>
            <a:defRPr b="1"/>
          </a:pPr>
          <a:r>
            <a:rPr lang="en-US" sz="1500" b="1" kern="1200" noProof="0" dirty="0">
              <a:solidFill>
                <a:schemeClr val="bg1"/>
              </a:solidFill>
              <a:latin typeface="Tenorite" pitchFamily="2" charset="0"/>
            </a:rPr>
            <a:t>842</a:t>
          </a:r>
          <a:endParaRPr lang="en-GB" sz="1500" b="1" kern="1200" noProof="0" dirty="0">
            <a:solidFill>
              <a:schemeClr val="bg1"/>
            </a:solidFill>
            <a:latin typeface="Tenorite" pitchFamily="2" charset="0"/>
          </a:endParaRPr>
        </a:p>
      </dsp:txBody>
      <dsp:txXfrm>
        <a:off x="752748" y="436300"/>
        <a:ext cx="3478848" cy="453752"/>
      </dsp:txXfrm>
    </dsp:sp>
    <dsp:sp modelId="{9AA05CE5-209F-4AD9-BE2C-2A69F76DA8F4}">
      <dsp:nvSpPr>
        <dsp:cNvPr id="0" name=""/>
        <dsp:cNvSpPr/>
      </dsp:nvSpPr>
      <dsp:spPr>
        <a:xfrm>
          <a:off x="228189" y="890053"/>
          <a:ext cx="0" cy="1291450"/>
        </a:xfrm>
        <a:prstGeom prst="line">
          <a:avLst/>
        </a:prstGeom>
        <a:noFill/>
        <a:ln w="12700" cap="flat" cmpd="sng" algn="ctr">
          <a:solidFill>
            <a:schemeClr val="accent2"/>
          </a:solidFill>
          <a:prstDash val="dash"/>
          <a:miter lim="800000"/>
        </a:ln>
        <a:effectLst/>
      </dsp:spPr>
      <dsp:style>
        <a:lnRef idx="1">
          <a:scrgbClr r="0" g="0" b="0"/>
        </a:lnRef>
        <a:fillRef idx="0">
          <a:scrgbClr r="0" g="0" b="0"/>
        </a:fillRef>
        <a:effectRef idx="0">
          <a:scrgbClr r="0" g="0" b="0"/>
        </a:effectRef>
        <a:fontRef idx="minor"/>
      </dsp:style>
    </dsp:sp>
    <dsp:sp modelId="{B6C94ECD-6415-4250-B4AD-F67BF5BECFB8}">
      <dsp:nvSpPr>
        <dsp:cNvPr id="0" name=""/>
        <dsp:cNvSpPr/>
      </dsp:nvSpPr>
      <dsp:spPr>
        <a:xfrm>
          <a:off x="187352" y="2140666"/>
          <a:ext cx="81675" cy="81675"/>
        </a:xfrm>
        <a:prstGeom prst="ellipse">
          <a:avLst/>
        </a:prstGeom>
        <a:solidFill>
          <a:schemeClr val="accent2">
            <a:shade val="90000"/>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8CAA11-0A87-4861-8B4E-913B1EAD1334}">
      <dsp:nvSpPr>
        <dsp:cNvPr id="0" name=""/>
        <dsp:cNvSpPr/>
      </dsp:nvSpPr>
      <dsp:spPr>
        <a:xfrm rot="18900000">
          <a:off x="2522109" y="3539404"/>
          <a:ext cx="320851" cy="320851"/>
        </a:xfrm>
        <a:prstGeom prst="teardrop">
          <a:avLst>
            <a:gd name="adj" fmla="val 115000"/>
          </a:avLst>
        </a:prstGeom>
        <a:solidFill>
          <a:schemeClr val="accent2"/>
        </a:solidFill>
        <a:ln w="12700" cap="flat" cmpd="sng" algn="ctr">
          <a:solidFill>
            <a:schemeClr val="accent2">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A1A837-F261-404B-A808-B2F4154CE8A2}">
      <dsp:nvSpPr>
        <dsp:cNvPr id="0" name=""/>
        <dsp:cNvSpPr/>
      </dsp:nvSpPr>
      <dsp:spPr>
        <a:xfrm>
          <a:off x="2557753" y="3575048"/>
          <a:ext cx="249564" cy="249564"/>
        </a:xfrm>
        <a:prstGeom prst="ellipse">
          <a:avLst/>
        </a:prstGeom>
        <a:solidFill>
          <a:schemeClr val="accent1">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5F3F650-2E42-488A-AD4F-C4BD47D19A84}">
      <dsp:nvSpPr>
        <dsp:cNvPr id="0" name=""/>
        <dsp:cNvSpPr/>
      </dsp:nvSpPr>
      <dsp:spPr>
        <a:xfrm>
          <a:off x="3205856" y="2181504"/>
          <a:ext cx="3464381" cy="129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rtlCol="0" anchor="b" anchorCtr="0">
          <a:noAutofit/>
        </a:bodyPr>
        <a:lstStyle/>
        <a:p>
          <a:pPr marL="0" lvl="0" indent="0" algn="l" defTabSz="488950">
            <a:lnSpc>
              <a:spcPct val="90000"/>
            </a:lnSpc>
            <a:spcBef>
              <a:spcPct val="0"/>
            </a:spcBef>
            <a:spcAft>
              <a:spcPct val="35000"/>
            </a:spcAft>
            <a:buNone/>
          </a:pPr>
          <a:r>
            <a:rPr lang="en-US" sz="1100" b="0" kern="1200" noProof="0" dirty="0">
              <a:solidFill>
                <a:schemeClr val="bg1"/>
              </a:solidFill>
              <a:latin typeface="Tenorite" pitchFamily="2" charset="0"/>
            </a:rPr>
            <a:t> They conquered and settled </a:t>
          </a:r>
        </a:p>
        <a:p>
          <a:pPr marL="0" lvl="0" indent="0" algn="l" defTabSz="488950">
            <a:lnSpc>
              <a:spcPct val="90000"/>
            </a:lnSpc>
            <a:spcBef>
              <a:spcPct val="0"/>
            </a:spcBef>
            <a:spcAft>
              <a:spcPct val="35000"/>
            </a:spcAft>
            <a:buNone/>
          </a:pPr>
          <a:r>
            <a:rPr lang="en-US" sz="1100" b="0" kern="1200" noProof="0" dirty="0">
              <a:solidFill>
                <a:schemeClr val="bg1"/>
              </a:solidFill>
              <a:latin typeface="Tenorite" pitchFamily="2" charset="0"/>
            </a:rPr>
            <a:t>They accepted Christianity</a:t>
          </a:r>
        </a:p>
        <a:p>
          <a:pPr marL="0" lvl="0" indent="0" algn="l" defTabSz="488950">
            <a:lnSpc>
              <a:spcPct val="90000"/>
            </a:lnSpc>
            <a:spcBef>
              <a:spcPct val="0"/>
            </a:spcBef>
            <a:spcAft>
              <a:spcPct val="35000"/>
            </a:spcAft>
            <a:buNone/>
          </a:pPr>
          <a:endParaRPr lang="en-GB" sz="1100" b="0" kern="1200" noProof="0" dirty="0">
            <a:solidFill>
              <a:schemeClr val="bg1"/>
            </a:solidFill>
            <a:latin typeface="Tenorite" pitchFamily="2" charset="0"/>
          </a:endParaRPr>
        </a:p>
      </dsp:txBody>
      <dsp:txXfrm>
        <a:off x="3205856" y="2181504"/>
        <a:ext cx="3464381" cy="1291450"/>
      </dsp:txXfrm>
    </dsp:sp>
    <dsp:sp modelId="{223C5207-4FA2-4A6C-8F43-20BD55767C99}">
      <dsp:nvSpPr>
        <dsp:cNvPr id="0" name=""/>
        <dsp:cNvSpPr/>
      </dsp:nvSpPr>
      <dsp:spPr>
        <a:xfrm>
          <a:off x="3205856" y="3472954"/>
          <a:ext cx="3464381" cy="45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rtlCol="0" anchor="ctr" anchorCtr="0">
          <a:noAutofit/>
        </a:bodyPr>
        <a:lstStyle/>
        <a:p>
          <a:pPr marL="0" lvl="0" indent="0" algn="l" defTabSz="666750">
            <a:lnSpc>
              <a:spcPct val="90000"/>
            </a:lnSpc>
            <a:spcBef>
              <a:spcPct val="0"/>
            </a:spcBef>
            <a:spcAft>
              <a:spcPct val="35000"/>
            </a:spcAft>
            <a:buNone/>
            <a:defRPr b="1"/>
          </a:pPr>
          <a:r>
            <a:rPr lang="en-US" sz="1500" b="1" kern="1200" noProof="0" dirty="0">
              <a:solidFill>
                <a:schemeClr val="bg1"/>
              </a:solidFill>
              <a:latin typeface="Tenorite" pitchFamily="2" charset="0"/>
            </a:rPr>
            <a:t>865</a:t>
          </a:r>
          <a:endParaRPr lang="en-GB" sz="1500" b="1" kern="1200" noProof="0" dirty="0">
            <a:solidFill>
              <a:schemeClr val="bg1"/>
            </a:solidFill>
            <a:latin typeface="Tenorite" pitchFamily="2" charset="0"/>
          </a:endParaRPr>
        </a:p>
      </dsp:txBody>
      <dsp:txXfrm>
        <a:off x="3205856" y="3472954"/>
        <a:ext cx="3464381" cy="453752"/>
      </dsp:txXfrm>
    </dsp:sp>
    <dsp:sp modelId="{4FE5EB5D-4CEF-4D0D-9394-0534E61844BE}">
      <dsp:nvSpPr>
        <dsp:cNvPr id="0" name=""/>
        <dsp:cNvSpPr/>
      </dsp:nvSpPr>
      <dsp:spPr>
        <a:xfrm>
          <a:off x="2682535" y="2181504"/>
          <a:ext cx="0" cy="1291450"/>
        </a:xfrm>
        <a:prstGeom prst="line">
          <a:avLst/>
        </a:prstGeom>
        <a:noFill/>
        <a:ln w="12700" cap="flat" cmpd="sng" algn="ctr">
          <a:solidFill>
            <a:schemeClr val="accent2"/>
          </a:solidFill>
          <a:prstDash val="dash"/>
          <a:miter lim="800000"/>
        </a:ln>
        <a:effectLst/>
      </dsp:spPr>
      <dsp:style>
        <a:lnRef idx="1">
          <a:scrgbClr r="0" g="0" b="0"/>
        </a:lnRef>
        <a:fillRef idx="0">
          <a:scrgbClr r="0" g="0" b="0"/>
        </a:fillRef>
        <a:effectRef idx="0">
          <a:scrgbClr r="0" g="0" b="0"/>
        </a:effectRef>
        <a:fontRef idx="minor"/>
      </dsp:style>
    </dsp:sp>
    <dsp:sp modelId="{714429FF-AAA3-4358-8C5F-1A7F29AA2B7B}">
      <dsp:nvSpPr>
        <dsp:cNvPr id="0" name=""/>
        <dsp:cNvSpPr/>
      </dsp:nvSpPr>
      <dsp:spPr>
        <a:xfrm>
          <a:off x="2640754" y="2140666"/>
          <a:ext cx="81675" cy="81675"/>
        </a:xfrm>
        <a:prstGeom prst="ellipse">
          <a:avLst/>
        </a:prstGeom>
        <a:solidFill>
          <a:schemeClr val="accent2"/>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C82E90-F103-439C-8371-CFFB0927B9DE}">
      <dsp:nvSpPr>
        <dsp:cNvPr id="0" name=""/>
        <dsp:cNvSpPr/>
      </dsp:nvSpPr>
      <dsp:spPr>
        <a:xfrm rot="8100000">
          <a:off x="4956041" y="502751"/>
          <a:ext cx="320851" cy="320851"/>
        </a:xfrm>
        <a:prstGeom prst="teardrop">
          <a:avLst>
            <a:gd name="adj" fmla="val 115000"/>
          </a:avLst>
        </a:prstGeom>
        <a:solidFill>
          <a:schemeClr val="accent2"/>
        </a:solidFill>
        <a:ln w="12700" cap="flat" cmpd="sng" algn="ctr">
          <a:solidFill>
            <a:schemeClr val="accent2">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519322-C1DD-47AE-92C0-13575134BC76}">
      <dsp:nvSpPr>
        <dsp:cNvPr id="0" name=""/>
        <dsp:cNvSpPr/>
      </dsp:nvSpPr>
      <dsp:spPr>
        <a:xfrm>
          <a:off x="4991685" y="538395"/>
          <a:ext cx="249564" cy="249564"/>
        </a:xfrm>
        <a:prstGeom prst="ellipse">
          <a:avLst/>
        </a:prstGeom>
        <a:solidFill>
          <a:schemeClr val="accent1">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6DDA0FE-83E2-423C-9F13-58A61EB68487}">
      <dsp:nvSpPr>
        <dsp:cNvPr id="0" name=""/>
        <dsp:cNvSpPr/>
      </dsp:nvSpPr>
      <dsp:spPr>
        <a:xfrm>
          <a:off x="5639788" y="890053"/>
          <a:ext cx="3464381" cy="129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rtlCol="0" anchor="t" anchorCtr="0">
          <a:noAutofit/>
        </a:bodyPr>
        <a:lstStyle/>
        <a:p>
          <a:pPr marL="0" lvl="0" indent="0" algn="l" defTabSz="488950">
            <a:lnSpc>
              <a:spcPct val="90000"/>
            </a:lnSpc>
            <a:spcBef>
              <a:spcPct val="0"/>
            </a:spcBef>
            <a:spcAft>
              <a:spcPct val="35000"/>
            </a:spcAft>
            <a:buNone/>
          </a:pPr>
          <a:r>
            <a:rPr lang="en-US" sz="1100" b="0" kern="1200" noProof="0" dirty="0">
              <a:solidFill>
                <a:schemeClr val="bg1"/>
              </a:solidFill>
              <a:latin typeface="Tenorite" pitchFamily="2" charset="0"/>
            </a:rPr>
            <a:t>King Alfred became powerful </a:t>
          </a:r>
          <a:endParaRPr lang="en-GB" sz="1100" b="0" kern="1200" noProof="0" dirty="0">
            <a:solidFill>
              <a:schemeClr val="bg1"/>
            </a:solidFill>
            <a:latin typeface="Tenorite" pitchFamily="2" charset="0"/>
          </a:endParaRPr>
        </a:p>
      </dsp:txBody>
      <dsp:txXfrm>
        <a:off x="5639788" y="890053"/>
        <a:ext cx="3464381" cy="1291450"/>
      </dsp:txXfrm>
    </dsp:sp>
    <dsp:sp modelId="{2D6C7916-1130-46A8-833B-A6278CBD2192}">
      <dsp:nvSpPr>
        <dsp:cNvPr id="0" name=""/>
        <dsp:cNvSpPr/>
      </dsp:nvSpPr>
      <dsp:spPr>
        <a:xfrm>
          <a:off x="5639788" y="436300"/>
          <a:ext cx="3464381" cy="45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rtlCol="0" anchor="ctr" anchorCtr="0">
          <a:noAutofit/>
        </a:bodyPr>
        <a:lstStyle/>
        <a:p>
          <a:pPr marL="0" lvl="0" indent="0" algn="l" defTabSz="666750">
            <a:lnSpc>
              <a:spcPct val="90000"/>
            </a:lnSpc>
            <a:spcBef>
              <a:spcPct val="0"/>
            </a:spcBef>
            <a:spcAft>
              <a:spcPct val="35000"/>
            </a:spcAft>
            <a:buNone/>
            <a:defRPr b="1"/>
          </a:pPr>
          <a:r>
            <a:rPr lang="en-US" sz="1500" b="1" kern="1200" noProof="0" dirty="0">
              <a:solidFill>
                <a:schemeClr val="bg1"/>
              </a:solidFill>
              <a:latin typeface="Tenorite" pitchFamily="2" charset="0"/>
            </a:rPr>
            <a:t>875</a:t>
          </a:r>
          <a:endParaRPr lang="en-GB" sz="1500" b="1" kern="1200" noProof="0" dirty="0">
            <a:solidFill>
              <a:schemeClr val="bg1"/>
            </a:solidFill>
            <a:latin typeface="Tenorite" pitchFamily="2" charset="0"/>
          </a:endParaRPr>
        </a:p>
      </dsp:txBody>
      <dsp:txXfrm>
        <a:off x="5639788" y="436300"/>
        <a:ext cx="3464381" cy="453752"/>
      </dsp:txXfrm>
    </dsp:sp>
    <dsp:sp modelId="{4D953791-5C2F-4A75-A8F4-6ED7EAB5E015}">
      <dsp:nvSpPr>
        <dsp:cNvPr id="0" name=""/>
        <dsp:cNvSpPr/>
      </dsp:nvSpPr>
      <dsp:spPr>
        <a:xfrm>
          <a:off x="5116467" y="890053"/>
          <a:ext cx="0" cy="1291450"/>
        </a:xfrm>
        <a:prstGeom prst="line">
          <a:avLst/>
        </a:prstGeom>
        <a:noFill/>
        <a:ln w="12700" cap="flat" cmpd="sng" algn="ctr">
          <a:solidFill>
            <a:schemeClr val="accent2"/>
          </a:solidFill>
          <a:prstDash val="dash"/>
          <a:miter lim="800000"/>
        </a:ln>
        <a:effectLst/>
      </dsp:spPr>
      <dsp:style>
        <a:lnRef idx="1">
          <a:scrgbClr r="0" g="0" b="0"/>
        </a:lnRef>
        <a:fillRef idx="0">
          <a:scrgbClr r="0" g="0" b="0"/>
        </a:fillRef>
        <a:effectRef idx="0">
          <a:scrgbClr r="0" g="0" b="0"/>
        </a:effectRef>
        <a:fontRef idx="minor"/>
      </dsp:style>
    </dsp:sp>
    <dsp:sp modelId="{152AD014-AFD0-4700-A468-4D562874339A}">
      <dsp:nvSpPr>
        <dsp:cNvPr id="0" name=""/>
        <dsp:cNvSpPr/>
      </dsp:nvSpPr>
      <dsp:spPr>
        <a:xfrm>
          <a:off x="5074686" y="2140666"/>
          <a:ext cx="81675" cy="81675"/>
        </a:xfrm>
        <a:prstGeom prst="ellipse">
          <a:avLst/>
        </a:prstGeom>
        <a:solidFill>
          <a:schemeClr val="accent2"/>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82CC1C-2EFA-41CD-8EE1-D64C4317C93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29F3A9A9-5F67-4774-9AE0-18456713EA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A956093-EDCF-4DD8-9AE7-E9C61FFE6CA3}" type="datetime1">
              <a:rPr lang="en-GB" smtClean="0"/>
              <a:t>07/03/2024</a:t>
            </a:fld>
            <a:endParaRPr lang="en-GB"/>
          </a:p>
        </p:txBody>
      </p:sp>
      <p:sp>
        <p:nvSpPr>
          <p:cNvPr id="4" name="Footer Placeholder 3">
            <a:extLst>
              <a:ext uri="{FF2B5EF4-FFF2-40B4-BE49-F238E27FC236}">
                <a16:creationId xmlns:a16="http://schemas.microsoft.com/office/drawing/2014/main" id="{A822A631-0269-4E45-A3DF-4FA7D06E90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4069B2A7-A232-444D-B3CD-C3D1E5A8E2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0F9F022-6C35-409F-B2A6-FFC7C9918F09}" type="slidenum">
              <a:rPr lang="en-GB" smtClean="0"/>
              <a:t>‹#›</a:t>
            </a:fld>
            <a:endParaRPr lang="en-GB"/>
          </a:p>
        </p:txBody>
      </p:sp>
    </p:spTree>
    <p:extLst>
      <p:ext uri="{BB962C8B-B14F-4D97-AF65-F5344CB8AC3E}">
        <p14:creationId xmlns:p14="http://schemas.microsoft.com/office/powerpoint/2010/main" val="23904997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08B472-568D-400E-87C6-085D0E89D1DB}" type="datetime1">
              <a:rPr lang="en-GB" noProof="0" smtClean="0"/>
              <a:pPr/>
              <a:t>07/03/2024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97DC217-DF71-1A49-B3EA-559F1F43B0FF}" type="slidenum">
              <a:rPr lang="en-GB" noProof="0" smtClean="0"/>
              <a:t>‹#›</a:t>
            </a:fld>
            <a:endParaRPr lang="en-GB" noProof="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dirty="0"/>
          </a:p>
        </p:txBody>
      </p:sp>
      <p:sp>
        <p:nvSpPr>
          <p:cNvPr id="4" name="Slide Number Placeholder 3"/>
          <p:cNvSpPr>
            <a:spLocks noGrp="1"/>
          </p:cNvSpPr>
          <p:nvPr>
            <p:ph type="sldNum" sz="quarter" idx="5"/>
          </p:nvPr>
        </p:nvSpPr>
        <p:spPr/>
        <p:txBody>
          <a:bodyPr rtlCol="0"/>
          <a:lstStyle/>
          <a:p>
            <a:pPr rtl="0"/>
            <a:fld id="{F97DC217-DF71-1A49-B3EA-559F1F43B0FF}" type="slidenum">
              <a:rPr lang="en-GB" smtClean="0"/>
              <a:t>1</a:t>
            </a:fld>
            <a:endParaRPr lang="en-GB"/>
          </a:p>
        </p:txBody>
      </p:sp>
    </p:spTree>
    <p:extLst>
      <p:ext uri="{BB962C8B-B14F-4D97-AF65-F5344CB8AC3E}">
        <p14:creationId xmlns:p14="http://schemas.microsoft.com/office/powerpoint/2010/main" val="1169650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a:t>
            </a:fld>
            <a:endParaRPr lang="en-GB"/>
          </a:p>
        </p:txBody>
      </p:sp>
    </p:spTree>
    <p:extLst>
      <p:ext uri="{BB962C8B-B14F-4D97-AF65-F5344CB8AC3E}">
        <p14:creationId xmlns:p14="http://schemas.microsoft.com/office/powerpoint/2010/main" val="3256174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3</a:t>
            </a:fld>
            <a:endParaRPr lang="en-GB"/>
          </a:p>
        </p:txBody>
      </p:sp>
    </p:spTree>
    <p:extLst>
      <p:ext uri="{BB962C8B-B14F-4D97-AF65-F5344CB8AC3E}">
        <p14:creationId xmlns:p14="http://schemas.microsoft.com/office/powerpoint/2010/main" val="628770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10</a:t>
            </a:fld>
            <a:endParaRPr lang="en-GB"/>
          </a:p>
        </p:txBody>
      </p:sp>
    </p:spTree>
    <p:extLst>
      <p:ext uri="{BB962C8B-B14F-4D97-AF65-F5344CB8AC3E}">
        <p14:creationId xmlns:p14="http://schemas.microsoft.com/office/powerpoint/2010/main" val="2088828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15</a:t>
            </a:fld>
            <a:endParaRPr lang="en-GB"/>
          </a:p>
        </p:txBody>
      </p:sp>
    </p:spTree>
    <p:extLst>
      <p:ext uri="{BB962C8B-B14F-4D97-AF65-F5344CB8AC3E}">
        <p14:creationId xmlns:p14="http://schemas.microsoft.com/office/powerpoint/2010/main" val="298240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rtlCol="0" anchor="b">
            <a:noAutofit/>
          </a:bodyPr>
          <a:lstStyle>
            <a:lvl1pPr algn="l">
              <a:defRPr sz="6000" b="1">
                <a:latin typeface="+mj-lt"/>
              </a:defRPr>
            </a:lvl1pPr>
          </a:lstStyle>
          <a:p>
            <a:pPr rtl="0"/>
            <a:r>
              <a:rPr lang="en-GB" noProof="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rtlCol="0">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fld id="{EA09586C-5A81-443E-A8F0-7DBA8A56A402}" type="datetime1">
              <a:rPr lang="en-GB" noProof="0" smtClean="0"/>
              <a:t>07/03/2024</a:t>
            </a:fld>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GB" noProof="0"/>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rtlCol="0">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rtlCol="0">
            <a:noAutofit/>
          </a:bodyPr>
          <a:lstStyle>
            <a:lvl1pPr>
              <a:defRPr>
                <a:solidFill>
                  <a:schemeClr val="accent2"/>
                </a:solidFill>
                <a:latin typeface="+mn-lt"/>
              </a:defRPr>
            </a:lvl1pPr>
          </a:lstStyle>
          <a:p>
            <a:pPr rtl="0"/>
            <a:fld id="{640C98F9-CB0E-4FA9-9591-FB0CE9CF7143}" type="datetime1">
              <a:rPr lang="en-GB" noProof="0" smtClean="0"/>
              <a:t>07/03/2024</a:t>
            </a:fld>
            <a:endParaRPr lang="en-GB" noProof="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rtlCol="0">
            <a:noAutofit/>
          </a:bodyPr>
          <a:lstStyle>
            <a:lvl1pPr>
              <a:defRPr>
                <a:solidFill>
                  <a:schemeClr val="accent2"/>
                </a:solidFill>
                <a:latin typeface="+mn-lt"/>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rtlCol="0" anchor="b">
            <a:noAutofit/>
          </a:bodyPr>
          <a:lstStyle>
            <a:lvl1pPr algn="l">
              <a:defRPr sz="6000" b="1">
                <a:solidFill>
                  <a:schemeClr val="bg1"/>
                </a:solidFill>
                <a:latin typeface="+mj-lt"/>
              </a:defRPr>
            </a:lvl1pPr>
          </a:lstStyle>
          <a:p>
            <a:pPr rtl="0"/>
            <a:r>
              <a:rPr lang="en-GB" noProof="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rtlCol="0">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pPr rtl="0"/>
            <a:fld id="{DEF7267A-46F7-4D2F-B4E6-AE992D5484B8}" type="datetime1">
              <a:rPr lang="en-GB" noProof="0" smtClean="0"/>
              <a:t>07/03/2024</a:t>
            </a:fld>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369781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fld id="{D016F812-AB39-4F48-B1E8-95605A3EF510}" type="datetime1">
              <a:rPr lang="en-GB" noProof="0" smtClean="0"/>
              <a:t>07/03/2024</a:t>
            </a:fld>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319094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rtlCol="0">
            <a:noAutofit/>
          </a:bodyPr>
          <a:lstStyle>
            <a:lvl1pPr algn="ctr">
              <a:lnSpc>
                <a:spcPct val="100000"/>
              </a:lnSpc>
              <a:defRPr sz="4600">
                <a:solidFill>
                  <a:schemeClr val="bg1"/>
                </a:solidFill>
                <a:latin typeface="+mj-lt"/>
              </a:defRPr>
            </a:lvl1pPr>
          </a:lstStyle>
          <a:p>
            <a:pPr rtl="0"/>
            <a:r>
              <a:rPr lang="en-GB" noProof="0"/>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rtlCol="0">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rtl="0"/>
            <a:r>
              <a:rPr lang="en-GB" noProof="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rtlCol="0">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rtl="0"/>
            <a:r>
              <a:rPr lang="en-GB" noProof="0"/>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rtlCol="0">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rtl="0"/>
            <a:r>
              <a:rPr lang="en-GB" noProof="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noAutofit/>
          </a:bodyPr>
          <a:lstStyle>
            <a:lvl1pPr>
              <a:defRPr>
                <a:solidFill>
                  <a:schemeClr val="accent2"/>
                </a:solidFill>
                <a:latin typeface="+mn-lt"/>
              </a:defRPr>
            </a:lvl1pPr>
          </a:lstStyle>
          <a:p>
            <a:pPr rtl="0"/>
            <a:fld id="{82570B71-EA3C-4900-991E-6BBB6BBDE064}" type="datetime1">
              <a:rPr lang="en-GB" noProof="0" smtClean="0"/>
              <a:t>07/03/2024</a:t>
            </a:fld>
            <a:endParaRPr lang="en-GB" noProof="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noAutofit/>
          </a:bodyPr>
          <a:lstStyle>
            <a:lvl1pPr>
              <a:defRPr>
                <a:solidFill>
                  <a:schemeClr val="accent2"/>
                </a:solidFill>
                <a:latin typeface="+mn-lt"/>
              </a:defRPr>
            </a:lvl1pPr>
          </a:lstStyle>
          <a:p>
            <a:pPr rtl="0"/>
            <a:r>
              <a:rPr lang="en-GB" noProof="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noAutofit/>
          </a:bodyPr>
          <a:lstStyle>
            <a:lvl1pPr>
              <a:defRPr>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1476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rtlCol="0" anchor="b">
            <a:noAutofit/>
          </a:bodyPr>
          <a:lstStyle>
            <a:lvl1pPr>
              <a:defRPr sz="4800" b="1">
                <a:latin typeface="+mj-lt"/>
              </a:defRPr>
            </a:lvl1pPr>
          </a:lstStyle>
          <a:p>
            <a:pPr rtl="0"/>
            <a:r>
              <a:rPr lang="en-GB" noProof="0"/>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rtlCol="0">
            <a:noAutofit/>
          </a:bodyPr>
          <a:lstStyle>
            <a:lvl1pPr marL="0" indent="0">
              <a:buNone/>
              <a:defRPr sz="1400">
                <a:solidFill>
                  <a:schemeClr val="tx1"/>
                </a:solidFill>
                <a:latin typeface="+mn-lt"/>
              </a:defRPr>
            </a:lvl1pPr>
          </a:lstStyle>
          <a:p>
            <a:pPr rtl="0"/>
            <a:r>
              <a:rPr lang="en-GB" noProof="0"/>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rtlCol="0">
            <a:noAutofit/>
          </a:bodyPr>
          <a:lstStyle>
            <a:lvl1pPr marL="0" indent="0">
              <a:buNone/>
              <a:defRPr sz="1400">
                <a:solidFill>
                  <a:schemeClr val="tx1"/>
                </a:solidFill>
                <a:latin typeface="+mn-lt"/>
              </a:defRPr>
            </a:lvl1pPr>
          </a:lstStyle>
          <a:p>
            <a:pPr rtl="0"/>
            <a:r>
              <a:rPr lang="en-GB" noProof="0"/>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rtlCol="0">
            <a:noAutofit/>
          </a:bodyPr>
          <a:lstStyle>
            <a:lvl1pPr marL="0" indent="0">
              <a:buNone/>
              <a:defRPr sz="1400">
                <a:solidFill>
                  <a:schemeClr val="tx1"/>
                </a:solidFill>
                <a:latin typeface="+mn-lt"/>
              </a:defRPr>
            </a:lvl1pPr>
          </a:lstStyle>
          <a:p>
            <a:pPr rtl="0"/>
            <a:r>
              <a:rPr lang="en-GB" noProof="0"/>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rtlCol="0">
            <a:noAutofit/>
          </a:bodyPr>
          <a:lstStyle>
            <a:lvl1pPr marL="0" indent="0">
              <a:buNone/>
              <a:defRPr sz="1400">
                <a:solidFill>
                  <a:schemeClr val="tx1"/>
                </a:solidFill>
                <a:latin typeface="+mn-lt"/>
              </a:defRPr>
            </a:lvl1pPr>
          </a:lstStyle>
          <a:p>
            <a:pPr rtl="0"/>
            <a:r>
              <a:rPr lang="en-GB" noProof="0"/>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rtlCol="0">
            <a:noAutofit/>
          </a:bodyPr>
          <a:lstStyle>
            <a:lvl1pPr>
              <a:defRPr>
                <a:solidFill>
                  <a:schemeClr val="accent3"/>
                </a:solidFill>
                <a:latin typeface="+mn-lt"/>
              </a:defRPr>
            </a:lvl1pPr>
          </a:lstStyle>
          <a:p>
            <a:pPr rtl="0"/>
            <a:fld id="{DADE8980-1565-4B47-9723-42A8A150F178}" type="datetime1">
              <a:rPr lang="en-GB" noProof="0" smtClean="0"/>
              <a:t>07/03/2024</a:t>
            </a:fld>
            <a:endParaRPr lang="en-GB" noProof="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rtlCol="0">
            <a:noAutofit/>
          </a:bodyPr>
          <a:lstStyle>
            <a:lvl1pPr>
              <a:defRPr>
                <a:solidFill>
                  <a:schemeClr val="accent3"/>
                </a:solidFill>
                <a:latin typeface="+mn-lt"/>
              </a:defRPr>
            </a:lvl1pPr>
          </a:lstStyle>
          <a:p>
            <a:pPr rtl="0"/>
            <a:r>
              <a:rPr lang="en-GB" noProof="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noProof="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rtlCol="0" anchor="b">
            <a:noAutofit/>
          </a:bodyPr>
          <a:lstStyle>
            <a:lvl1pPr>
              <a:defRPr sz="4800" b="1">
                <a:latin typeface="+mj-lt"/>
              </a:defRPr>
            </a:lvl1pPr>
          </a:lstStyle>
          <a:p>
            <a:pPr rtl="0"/>
            <a:r>
              <a:rPr lang="en-GB" noProof="0"/>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rtlCol="0">
            <a:noAutofit/>
          </a:bodyPr>
          <a:lstStyle>
            <a:lvl1pPr marL="0" indent="0">
              <a:buNone/>
              <a:defRPr sz="1400">
                <a:solidFill>
                  <a:schemeClr val="tx1"/>
                </a:solidFill>
              </a:defRPr>
            </a:lvl1pPr>
          </a:lstStyle>
          <a:p>
            <a:pPr rtl="0"/>
            <a:r>
              <a:rPr lang="en-GB" noProof="0"/>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rtlCol="0">
            <a:noAutofit/>
          </a:bodyPr>
          <a:lstStyle>
            <a:lvl1pPr marL="0" indent="0">
              <a:buNone/>
              <a:defRPr sz="1400">
                <a:solidFill>
                  <a:schemeClr val="tx1"/>
                </a:solidFill>
              </a:defRPr>
            </a:lvl1pPr>
          </a:lstStyle>
          <a:p>
            <a:pPr rtl="0"/>
            <a:r>
              <a:rPr lang="en-GB" noProof="0"/>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rtlCol="0">
            <a:noAutofit/>
          </a:bodyPr>
          <a:lstStyle>
            <a:lvl1pPr marL="0" indent="0">
              <a:buNone/>
              <a:defRPr sz="1400">
                <a:solidFill>
                  <a:schemeClr val="tx1"/>
                </a:solidFill>
              </a:defRPr>
            </a:lvl1pPr>
          </a:lstStyle>
          <a:p>
            <a:pPr rtl="0"/>
            <a:r>
              <a:rPr lang="en-GB" noProof="0"/>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rtlCol="0">
            <a:noAutofit/>
          </a:bodyPr>
          <a:lstStyle>
            <a:lvl1pPr marL="0" indent="0">
              <a:buNone/>
              <a:defRPr sz="1400">
                <a:solidFill>
                  <a:schemeClr val="tx1"/>
                </a:solidFill>
              </a:defRPr>
            </a:lvl1pPr>
          </a:lstStyle>
          <a:p>
            <a:pPr rtl="0"/>
            <a:r>
              <a:rPr lang="en-GB" noProof="0"/>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rtlCol="0">
            <a:noAutofit/>
          </a:bodyPr>
          <a:lstStyle>
            <a:lvl1pPr marL="0" indent="0">
              <a:buNone/>
              <a:defRPr sz="1400">
                <a:solidFill>
                  <a:schemeClr val="tx1"/>
                </a:solidFill>
              </a:defRPr>
            </a:lvl1pPr>
          </a:lstStyle>
          <a:p>
            <a:pPr rtl="0"/>
            <a:r>
              <a:rPr lang="en-GB" noProof="0"/>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rtlCol="0">
            <a:noAutofit/>
          </a:bodyPr>
          <a:lstStyle>
            <a:lvl1pPr marL="0" indent="0">
              <a:buNone/>
              <a:defRPr sz="1400">
                <a:solidFill>
                  <a:schemeClr val="tx1"/>
                </a:solidFill>
              </a:defRPr>
            </a:lvl1pPr>
          </a:lstStyle>
          <a:p>
            <a:pPr rtl="0"/>
            <a:r>
              <a:rPr lang="en-GB" noProof="0"/>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rtlCol="0">
            <a:noAutofit/>
          </a:bodyPr>
          <a:lstStyle>
            <a:lvl1pPr marL="0" indent="0">
              <a:buNone/>
              <a:defRPr sz="1400">
                <a:solidFill>
                  <a:schemeClr val="tx1"/>
                </a:solidFill>
              </a:defRPr>
            </a:lvl1pPr>
          </a:lstStyle>
          <a:p>
            <a:pPr rtl="0"/>
            <a:r>
              <a:rPr lang="en-GB" noProof="0"/>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rtlCol="0">
            <a:noAutofit/>
          </a:bodyPr>
          <a:lstStyle>
            <a:lvl1pPr marL="0" indent="0">
              <a:buNone/>
              <a:defRPr sz="1400">
                <a:solidFill>
                  <a:schemeClr val="tx1"/>
                </a:solidFill>
              </a:defRPr>
            </a:lvl1pPr>
          </a:lstStyle>
          <a:p>
            <a:pPr rtl="0"/>
            <a:r>
              <a:rPr lang="en-GB" noProof="0"/>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rtlCol="0">
            <a:noAutofit/>
          </a:bodyPr>
          <a:lstStyle>
            <a:lvl1pPr>
              <a:defRPr>
                <a:solidFill>
                  <a:schemeClr val="accent3"/>
                </a:solidFill>
                <a:latin typeface="+mn-lt"/>
              </a:defRPr>
            </a:lvl1pPr>
          </a:lstStyle>
          <a:p>
            <a:pPr rtl="0"/>
            <a:fld id="{975CEC1F-EF25-4059-ABBA-8FEB7C2BFD5C}" type="datetime1">
              <a:rPr lang="en-GB" noProof="0" smtClean="0"/>
              <a:t>07/03/2024</a:t>
            </a:fld>
            <a:endParaRPr lang="en-GB" noProof="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rtlCol="0">
            <a:noAutofit/>
          </a:bodyPr>
          <a:lstStyle>
            <a:lvl1pPr>
              <a:defRPr>
                <a:solidFill>
                  <a:schemeClr val="accent3"/>
                </a:solidFill>
                <a:latin typeface="+mn-lt"/>
              </a:defRPr>
            </a:lvl1pPr>
          </a:lstStyle>
          <a:p>
            <a:pPr rtl="0"/>
            <a:r>
              <a:rPr lang="en-GB" noProof="0"/>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00572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solidFill>
                  <a:schemeClr val="bg1"/>
                </a:solidFill>
                <a:latin typeface="+mj-lt"/>
              </a:defRPr>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rtlCol="0">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fld id="{726E9C68-1964-4A8A-9427-98F10662CAE8}" type="datetime1">
              <a:rPr lang="en-GB" noProof="0" smtClean="0"/>
              <a:t>07/03/2024</a:t>
            </a:fld>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5692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fld id="{046A679D-7D96-4BF4-98D0-1033E9142F9A}" type="datetime1">
              <a:rPr lang="en-GB" noProof="0" smtClean="0"/>
              <a:t>07/03/2024</a:t>
            </a:fld>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213191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pPr rtl="0"/>
            <a:fld id="{496CE679-96C2-428D-9AAE-1AD24CC6A009}" type="datetime1">
              <a:rPr lang="en-GB" noProof="0" smtClean="0"/>
              <a:t>07/03/2024</a:t>
            </a:fld>
            <a:endParaRPr lang="en-GB" noProof="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7569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rtlCol="0" anchor="b">
            <a:noAutofit/>
          </a:bodyPr>
          <a:lstStyle>
            <a:lvl1pPr algn="l">
              <a:defRPr sz="6000" b="1">
                <a:latin typeface="+mj-lt"/>
              </a:defRPr>
            </a:lvl1pPr>
          </a:lstStyle>
          <a:p>
            <a:pPr rtl="0"/>
            <a:r>
              <a:rPr lang="en-GB" noProof="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rtlCol="0">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pPr rtl="0"/>
            <a:r>
              <a:rPr lang="en-GB" noProof="0"/>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pPr rtl="0"/>
            <a:fld id="{0FAF51C5-1188-4161-A3AE-51B85A4E9234}" type="datetime1">
              <a:rPr lang="en-GB" noProof="0" smtClean="0"/>
              <a:t>07/03/2024</a:t>
            </a:fld>
            <a:endParaRPr lang="en-GB" noProof="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167493" y="1122363"/>
            <a:ext cx="7096933" cy="2387600"/>
          </a:xfrm>
        </p:spPr>
        <p:txBody>
          <a:bodyPr rtlCol="0"/>
          <a:lstStyle/>
          <a:p>
            <a:pPr rtl="0"/>
            <a:r>
              <a:rPr lang="en-US" dirty="0"/>
              <a:t>The Saxon Invasion</a:t>
            </a:r>
            <a:endParaRPr lang="en-GB" dirty="0"/>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167493" y="3602038"/>
            <a:ext cx="9500507" cy="806675"/>
          </a:xfrm>
        </p:spPr>
        <p:txBody>
          <a:bodyPr rtlCol="0"/>
          <a:lstStyle/>
          <a:p>
            <a:pPr rtl="0"/>
            <a:r>
              <a:rPr lang="en-US" dirty="0"/>
              <a:t>Week-4</a:t>
            </a:r>
            <a:endParaRPr lang="en-GB" dirty="0"/>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67492" y="381000"/>
            <a:ext cx="9779183" cy="1325563"/>
          </a:xfrm>
        </p:spPr>
        <p:txBody>
          <a:bodyPr rtlCol="0"/>
          <a:lstStyle/>
          <a:p>
            <a:pPr rtl="0"/>
            <a:r>
              <a:rPr lang="en-US" dirty="0" err="1"/>
              <a:t>Bede</a:t>
            </a:r>
            <a:r>
              <a:rPr lang="en-US" dirty="0"/>
              <a:t>, English Monk</a:t>
            </a:r>
            <a:endParaRPr lang="en-GB"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1167493" y="2017467"/>
            <a:ext cx="9779182" cy="3366815"/>
          </a:xfrm>
        </p:spPr>
        <p:txBody>
          <a:bodyPr vert="horz" lIns="91440" tIns="45720" rIns="91440" bIns="45720" rtlCol="0" anchor="t">
            <a:normAutofit/>
          </a:bodyPr>
          <a:lstStyle/>
          <a:p>
            <a:pPr rtl="0"/>
            <a:r>
              <a:rPr lang="en-US" dirty="0"/>
              <a:t>Ecclesiastical History of the English People</a:t>
            </a:r>
            <a:endParaRPr lang="en-GB" dirty="0"/>
          </a:p>
          <a:p>
            <a:pPr rtl="0"/>
            <a:endParaRPr lang="en-US" dirty="0"/>
          </a:p>
          <a:p>
            <a:pPr rtl="0"/>
            <a:r>
              <a:rPr lang="en-US" dirty="0"/>
              <a:t>After the Roman Invasion, </a:t>
            </a:r>
            <a:r>
              <a:rPr lang="en-US" b="1" dirty="0"/>
              <a:t>three powerful Germanic tribes invaded Britain: the Saxons, Angles (east and North Midland) and Jutes (Kent and along the south coast)</a:t>
            </a:r>
            <a:endParaRPr lang="en-GB" b="1" dirty="0"/>
          </a:p>
          <a:p>
            <a:pPr rtl="0"/>
            <a:r>
              <a:rPr lang="en-US" dirty="0"/>
              <a:t>England, “land of the Angles”</a:t>
            </a:r>
            <a:endParaRPr lang="en-GB" dirty="0"/>
          </a:p>
          <a:p>
            <a:pPr rtl="0"/>
            <a:endParaRPr lang="en-GB" dirty="0"/>
          </a:p>
          <a:p>
            <a:pPr rtl="0"/>
            <a:endParaRPr lang="en-GB" dirty="0"/>
          </a:p>
        </p:txBody>
      </p:sp>
      <p:sp>
        <p:nvSpPr>
          <p:cNvPr id="5" name="Footer Placeholder 4">
            <a:extLst>
              <a:ext uri="{FF2B5EF4-FFF2-40B4-BE49-F238E27FC236}">
                <a16:creationId xmlns:a16="http://schemas.microsoft.com/office/drawing/2014/main" id="{6209FEB4-4C5C-EB43-9696-7B42453DB79B}"/>
              </a:ext>
            </a:extLst>
          </p:cNvPr>
          <p:cNvSpPr>
            <a:spLocks noGrp="1"/>
          </p:cNvSpPr>
          <p:nvPr>
            <p:ph type="ftr" sz="quarter" idx="3"/>
          </p:nvPr>
        </p:nvSpPr>
        <p:spPr>
          <a:xfrm>
            <a:off x="4038600" y="6356350"/>
            <a:ext cx="4114800" cy="365125"/>
          </a:xfrm>
        </p:spPr>
        <p:txBody>
          <a:bodyPr rtlCol="0"/>
          <a:lstStyle/>
          <a:p>
            <a:pPr rtl="0"/>
            <a:r>
              <a:rPr lang="en-GB"/>
              <a:t>PRESENTATION TITLE</a:t>
            </a:r>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rtlCol="0"/>
          <a:lstStyle/>
          <a:p>
            <a:pPr rtl="0"/>
            <a:fld id="{294A09A9-5501-47C1-A89A-A340965A2BE2}" type="slidenum">
              <a:rPr lang="en-GB" smtClean="0"/>
              <a:pPr rtl="0"/>
              <a:t>2</a:t>
            </a:fld>
            <a:endParaRPr lang="en-GB"/>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unrise in the field">
            <a:extLst>
              <a:ext uri="{FF2B5EF4-FFF2-40B4-BE49-F238E27FC236}">
                <a16:creationId xmlns:a16="http://schemas.microsoft.com/office/drawing/2014/main" id="{B651982E-9BFF-83CF-65EE-04901C15C625}"/>
              </a:ext>
            </a:extLst>
          </p:cNvPr>
          <p:cNvPicPr>
            <a:picLocks noChangeAspect="1"/>
          </p:cNvPicPr>
          <p:nvPr/>
        </p:nvPicPr>
        <p:blipFill rotWithShape="1">
          <a:blip r:embed="rId3"/>
          <a:srcRect l="29821" r="27562" b="1"/>
          <a:stretch/>
        </p:blipFill>
        <p:spPr>
          <a:xfrm>
            <a:off x="6103027" y="10"/>
            <a:ext cx="6088971" cy="6857990"/>
          </a:xfrm>
          <a:prstGeom prst="rect">
            <a:avLst/>
          </a:prstGeom>
        </p:spPr>
      </p:pic>
      <p:sp useBgFill="1">
        <p:nvSpPr>
          <p:cNvPr id="14" name="Rectangle 13">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761801" y="328512"/>
            <a:ext cx="4778387" cy="1628970"/>
          </a:xfrm>
        </p:spPr>
        <p:txBody>
          <a:bodyPr vert="horz" lIns="91440" tIns="45720" rIns="91440" bIns="45720" rtlCol="0" anchor="ctr">
            <a:normAutofit/>
          </a:bodyPr>
          <a:lstStyle/>
          <a:p>
            <a:r>
              <a:rPr lang="en-US" sz="4000"/>
              <a:t>The establishment of kingdoms</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761801" y="2884929"/>
            <a:ext cx="4659756" cy="3374137"/>
          </a:xfrm>
        </p:spPr>
        <p:txBody>
          <a:bodyPr vert="horz" lIns="91440" tIns="45720" rIns="91440" bIns="45720" rtlCol="0" anchor="ctr">
            <a:normAutofit/>
          </a:bodyPr>
          <a:lstStyle/>
          <a:p>
            <a:pPr indent="-228600">
              <a:lnSpc>
                <a:spcPct val="90000"/>
              </a:lnSpc>
              <a:buFont typeface="Arial" panose="020B0604020202020204" pitchFamily="34" charset="0"/>
              <a:buChar char="•"/>
            </a:pPr>
            <a:r>
              <a:rPr lang="en-US" sz="2000" dirty="0">
                <a:solidFill>
                  <a:schemeClr val="tx1"/>
                </a:solidFill>
              </a:rPr>
              <a:t>Essex, Wessex, Sussex, Middlesex, NORTHUMBRIA, MERCIA, WESSEX..</a:t>
            </a:r>
          </a:p>
          <a:p>
            <a:pPr indent="-228600">
              <a:lnSpc>
                <a:spcPct val="90000"/>
              </a:lnSpc>
              <a:buFont typeface="Arial" panose="020B0604020202020204" pitchFamily="34" charset="0"/>
              <a:buChar char="•"/>
            </a:pPr>
            <a:r>
              <a:rPr lang="en-US" sz="2000" dirty="0">
                <a:solidFill>
                  <a:schemeClr val="tx1"/>
                </a:solidFill>
              </a:rPr>
              <a:t>King Offa of Mercia claimed kingship of the English</a:t>
            </a:r>
          </a:p>
          <a:p>
            <a:pPr indent="-228600">
              <a:lnSpc>
                <a:spcPct val="90000"/>
              </a:lnSpc>
              <a:buFont typeface="Arial" panose="020B0604020202020204" pitchFamily="34" charset="0"/>
              <a:buChar char="•"/>
            </a:pPr>
            <a:r>
              <a:rPr lang="en-US" sz="2000" dirty="0">
                <a:solidFill>
                  <a:schemeClr val="tx1"/>
                </a:solidFill>
              </a:rPr>
              <a:t>King’s power depended on personal loyalty of his followers</a:t>
            </a:r>
          </a:p>
          <a:p>
            <a:pPr>
              <a:lnSpc>
                <a:spcPct val="90000"/>
              </a:lnSpc>
            </a:pPr>
            <a:endParaRPr lang="en-US" sz="2000" dirty="0">
              <a:solidFill>
                <a:schemeClr val="tx1"/>
              </a:solidFill>
            </a:endParaRPr>
          </a:p>
        </p:txBody>
      </p:sp>
      <p:sp>
        <p:nvSpPr>
          <p:cNvPr id="5" name="Footer Placeholder 4">
            <a:extLst>
              <a:ext uri="{FF2B5EF4-FFF2-40B4-BE49-F238E27FC236}">
                <a16:creationId xmlns:a16="http://schemas.microsoft.com/office/drawing/2014/main" id="{D593FA18-50D6-0344-B477-1D7C91CF4029}"/>
              </a:ext>
            </a:extLst>
          </p:cNvPr>
          <p:cNvSpPr>
            <a:spLocks noGrp="1"/>
          </p:cNvSpPr>
          <p:nvPr>
            <p:ph type="ftr" sz="quarter" idx="11"/>
          </p:nvPr>
        </p:nvSpPr>
        <p:spPr>
          <a:xfrm>
            <a:off x="6523149" y="6356350"/>
            <a:ext cx="4256467" cy="365125"/>
          </a:xfrm>
        </p:spPr>
        <p:txBody>
          <a:bodyPr vert="horz" lIns="91440" tIns="45720" rIns="91440" bIns="45720" rtlCol="0" anchor="ctr">
            <a:normAutofit/>
          </a:bodyPr>
          <a:lstStyle/>
          <a:p>
            <a:pPr algn="l">
              <a:spcAft>
                <a:spcPts val="600"/>
              </a:spcAft>
              <a:defRPr/>
            </a:pPr>
            <a:r>
              <a:rPr lang="en-US" kern="1200">
                <a:solidFill>
                  <a:srgbClr val="FFFFFF"/>
                </a:solidFill>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515600" y="6356350"/>
            <a:ext cx="1462825" cy="365125"/>
          </a:xfrm>
        </p:spPr>
        <p:txBody>
          <a:bodyPr vert="horz" lIns="91440" tIns="45720" rIns="91440" bIns="45720" rtlCol="0" anchor="ctr">
            <a:normAutofit/>
          </a:bodyPr>
          <a:lstStyle/>
          <a:p>
            <a:pPr>
              <a:spcAft>
                <a:spcPts val="600"/>
              </a:spcAft>
              <a:defRPr/>
            </a:pPr>
            <a:fld id="{294A09A9-5501-47C1-A89A-A340965A2BE2}" type="slidenum">
              <a:rPr lang="en-US">
                <a:solidFill>
                  <a:srgbClr val="FFFFFF"/>
                </a:solidFill>
                <a:latin typeface="Calibri" panose="020F0502020204030204"/>
              </a:rPr>
              <a:pPr>
                <a:spcAft>
                  <a:spcPts val="600"/>
                </a:spcAft>
                <a:defRPr/>
              </a:pPr>
              <a:t>3</a:t>
            </a:fld>
            <a:endParaRPr lang="en-US">
              <a:solidFill>
                <a:srgbClr val="FFFFFF"/>
              </a:solidFill>
              <a:latin typeface="Calibri" panose="020F0502020204030204"/>
            </a:endParaRPr>
          </a:p>
        </p:txBody>
      </p:sp>
    </p:spTree>
    <p:extLst>
      <p:ext uri="{BB962C8B-B14F-4D97-AF65-F5344CB8AC3E}">
        <p14:creationId xmlns:p14="http://schemas.microsoft.com/office/powerpoint/2010/main" val="163979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12BEFE-6C5C-2B4C-6495-EEAC7D0EEBC0}"/>
              </a:ext>
            </a:extLst>
          </p:cNvPr>
          <p:cNvSpPr>
            <a:spLocks noGrp="1"/>
          </p:cNvSpPr>
          <p:nvPr>
            <p:ph type="title"/>
          </p:nvPr>
        </p:nvSpPr>
        <p:spPr/>
        <p:txBody>
          <a:bodyPr/>
          <a:lstStyle/>
          <a:p>
            <a:r>
              <a:rPr lang="tr-TR" dirty="0" err="1"/>
              <a:t>The</a:t>
            </a:r>
            <a:r>
              <a:rPr lang="tr-TR" dirty="0"/>
              <a:t> </a:t>
            </a:r>
            <a:r>
              <a:rPr lang="tr-TR" dirty="0" err="1"/>
              <a:t>Saxon</a:t>
            </a:r>
            <a:r>
              <a:rPr lang="tr-TR" dirty="0"/>
              <a:t> </a:t>
            </a:r>
            <a:r>
              <a:rPr lang="tr-TR" dirty="0" err="1"/>
              <a:t>created</a:t>
            </a:r>
            <a:r>
              <a:rPr lang="tr-TR" dirty="0"/>
              <a:t> </a:t>
            </a:r>
            <a:r>
              <a:rPr lang="tr-TR" dirty="0" err="1"/>
              <a:t>institutions</a:t>
            </a:r>
            <a:r>
              <a:rPr lang="tr-TR" dirty="0"/>
              <a:t>..</a:t>
            </a:r>
          </a:p>
        </p:txBody>
      </p:sp>
      <p:sp>
        <p:nvSpPr>
          <p:cNvPr id="3" name="İçerik Yer Tutucusu 2">
            <a:extLst>
              <a:ext uri="{FF2B5EF4-FFF2-40B4-BE49-F238E27FC236}">
                <a16:creationId xmlns:a16="http://schemas.microsoft.com/office/drawing/2014/main" id="{61ED9ACC-86A0-AE2D-A578-B3D607FA111D}"/>
              </a:ext>
            </a:extLst>
          </p:cNvPr>
          <p:cNvSpPr>
            <a:spLocks noGrp="1"/>
          </p:cNvSpPr>
          <p:nvPr>
            <p:ph idx="1"/>
          </p:nvPr>
        </p:nvSpPr>
        <p:spPr/>
        <p:txBody>
          <a:bodyPr/>
          <a:lstStyle/>
          <a:p>
            <a:pPr indent="-228600">
              <a:lnSpc>
                <a:spcPct val="90000"/>
              </a:lnSpc>
              <a:buFont typeface="Arial" panose="020B0604020202020204" pitchFamily="34" charset="0"/>
              <a:buChar char="•"/>
            </a:pPr>
            <a:r>
              <a:rPr lang="en-US" sz="2800" dirty="0">
                <a:solidFill>
                  <a:schemeClr val="tx1"/>
                </a:solidFill>
              </a:rPr>
              <a:t>King’s Council, </a:t>
            </a:r>
            <a:r>
              <a:rPr lang="en-US" sz="2800" b="1" dirty="0">
                <a:solidFill>
                  <a:schemeClr val="tx1"/>
                </a:solidFill>
              </a:rPr>
              <a:t>the Witan</a:t>
            </a:r>
          </a:p>
          <a:p>
            <a:pPr indent="-228600">
              <a:lnSpc>
                <a:spcPct val="90000"/>
              </a:lnSpc>
              <a:buFont typeface="Arial" panose="020B0604020202020204" pitchFamily="34" charset="0"/>
              <a:buChar char="•"/>
            </a:pPr>
            <a:r>
              <a:rPr lang="en-US" sz="2800" dirty="0">
                <a:solidFill>
                  <a:schemeClr val="tx1"/>
                </a:solidFill>
              </a:rPr>
              <a:t>Shires / Counties</a:t>
            </a:r>
          </a:p>
          <a:p>
            <a:pPr indent="-228600">
              <a:lnSpc>
                <a:spcPct val="90000"/>
              </a:lnSpc>
              <a:buFont typeface="Arial" panose="020B0604020202020204" pitchFamily="34" charset="0"/>
              <a:buChar char="•"/>
            </a:pPr>
            <a:r>
              <a:rPr lang="en-US" sz="2800" dirty="0">
                <a:solidFill>
                  <a:schemeClr val="tx1"/>
                </a:solidFill>
              </a:rPr>
              <a:t>Different ploughing techniques</a:t>
            </a:r>
          </a:p>
          <a:p>
            <a:pPr indent="-228600">
              <a:lnSpc>
                <a:spcPct val="90000"/>
              </a:lnSpc>
              <a:buFont typeface="Arial" panose="020B0604020202020204" pitchFamily="34" charset="0"/>
              <a:buChar char="•"/>
            </a:pPr>
            <a:r>
              <a:rPr lang="en-US" sz="2800" dirty="0">
                <a:solidFill>
                  <a:schemeClr val="tx1"/>
                </a:solidFill>
              </a:rPr>
              <a:t>Class division</a:t>
            </a:r>
          </a:p>
          <a:p>
            <a:pPr indent="-228600">
              <a:lnSpc>
                <a:spcPct val="90000"/>
              </a:lnSpc>
              <a:buFont typeface="Arial" panose="020B0604020202020204" pitchFamily="34" charset="0"/>
              <a:buChar char="•"/>
            </a:pPr>
            <a:r>
              <a:rPr lang="en-US" sz="2800" dirty="0">
                <a:solidFill>
                  <a:schemeClr val="tx1"/>
                </a:solidFill>
              </a:rPr>
              <a:t>Manor</a:t>
            </a:r>
          </a:p>
          <a:p>
            <a:pPr indent="-228600">
              <a:lnSpc>
                <a:spcPct val="90000"/>
              </a:lnSpc>
              <a:buFont typeface="Arial" panose="020B0604020202020204" pitchFamily="34" charset="0"/>
              <a:buChar char="•"/>
            </a:pPr>
            <a:r>
              <a:rPr lang="en-US" sz="2800" dirty="0">
                <a:solidFill>
                  <a:schemeClr val="tx1"/>
                </a:solidFill>
              </a:rPr>
              <a:t>Aldermen, earls, the men of learning</a:t>
            </a:r>
          </a:p>
          <a:p>
            <a:endParaRPr lang="tr-TR" dirty="0"/>
          </a:p>
        </p:txBody>
      </p:sp>
      <p:sp>
        <p:nvSpPr>
          <p:cNvPr id="4" name="Alt Bilgi Yer Tutucusu 3">
            <a:extLst>
              <a:ext uri="{FF2B5EF4-FFF2-40B4-BE49-F238E27FC236}">
                <a16:creationId xmlns:a16="http://schemas.microsoft.com/office/drawing/2014/main" id="{FECEEBA5-4C94-9E1E-ABD8-6A1706BDCDD6}"/>
              </a:ext>
            </a:extLst>
          </p:cNvPr>
          <p:cNvSpPr>
            <a:spLocks noGrp="1"/>
          </p:cNvSpPr>
          <p:nvPr>
            <p:ph type="ftr" sz="quarter" idx="3"/>
          </p:nvPr>
        </p:nvSpPr>
        <p:spPr/>
        <p:txBody>
          <a:bodyPr/>
          <a:lstStyle/>
          <a:p>
            <a:pPr rtl="0"/>
            <a:r>
              <a:rPr lang="en-GB" noProof="0"/>
              <a:t>PRESENTATION TITLE</a:t>
            </a:r>
          </a:p>
        </p:txBody>
      </p:sp>
      <p:sp>
        <p:nvSpPr>
          <p:cNvPr id="5" name="Slayt Numarası Yer Tutucusu 4">
            <a:extLst>
              <a:ext uri="{FF2B5EF4-FFF2-40B4-BE49-F238E27FC236}">
                <a16:creationId xmlns:a16="http://schemas.microsoft.com/office/drawing/2014/main" id="{4CC6BA4F-BC0B-C5A3-684C-9717C221E231}"/>
              </a:ext>
            </a:extLst>
          </p:cNvPr>
          <p:cNvSpPr>
            <a:spLocks noGrp="1"/>
          </p:cNvSpPr>
          <p:nvPr>
            <p:ph type="sldNum" sz="quarter" idx="4"/>
          </p:nvPr>
        </p:nvSpPr>
        <p:spPr/>
        <p:txBody>
          <a:bodyPr/>
          <a:lstStyle/>
          <a:p>
            <a:pPr rtl="0"/>
            <a:fld id="{294A09A9-5501-47C1-A89A-A340965A2BE2}" type="slidenum">
              <a:rPr lang="en-GB" noProof="0" smtClean="0"/>
              <a:pPr rtl="0"/>
              <a:t>4</a:t>
            </a:fld>
            <a:endParaRPr lang="en-GB" noProof="0"/>
          </a:p>
        </p:txBody>
      </p:sp>
    </p:spTree>
    <p:extLst>
      <p:ext uri="{BB962C8B-B14F-4D97-AF65-F5344CB8AC3E}">
        <p14:creationId xmlns:p14="http://schemas.microsoft.com/office/powerpoint/2010/main" val="2738987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A3C7DEA-BCC2-4295-8850-147993296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289949D-B9F6-468A-86FE-2694DC5AE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Başlık 1">
            <a:extLst>
              <a:ext uri="{FF2B5EF4-FFF2-40B4-BE49-F238E27FC236}">
                <a16:creationId xmlns:a16="http://schemas.microsoft.com/office/drawing/2014/main" id="{80910DD4-96C7-CCED-E536-2843C869E9CE}"/>
              </a:ext>
            </a:extLst>
          </p:cNvPr>
          <p:cNvSpPr>
            <a:spLocks noGrp="1"/>
          </p:cNvSpPr>
          <p:nvPr>
            <p:ph type="title"/>
          </p:nvPr>
        </p:nvSpPr>
        <p:spPr>
          <a:xfrm>
            <a:off x="1179226" y="1755073"/>
            <a:ext cx="9833548" cy="1066802"/>
          </a:xfrm>
        </p:spPr>
        <p:txBody>
          <a:bodyPr vert="horz" lIns="91440" tIns="45720" rIns="91440" bIns="45720" rtlCol="0" anchor="b">
            <a:normAutofit/>
          </a:bodyPr>
          <a:lstStyle/>
          <a:p>
            <a:r>
              <a:rPr lang="en-US" sz="3600" kern="1200" dirty="0">
                <a:solidFill>
                  <a:schemeClr val="tx2"/>
                </a:solidFill>
                <a:latin typeface="+mj-lt"/>
                <a:ea typeface="+mj-ea"/>
                <a:cs typeface="+mj-cs"/>
              </a:rPr>
              <a:t>The Witan</a:t>
            </a:r>
          </a:p>
        </p:txBody>
      </p:sp>
      <p:grpSp>
        <p:nvGrpSpPr>
          <p:cNvPr id="14" name="Group 13">
            <a:extLst>
              <a:ext uri="{FF2B5EF4-FFF2-40B4-BE49-F238E27FC236}">
                <a16:creationId xmlns:a16="http://schemas.microsoft.com/office/drawing/2014/main" id="{E4DF0958-0C87-4C28-9554-2FADC788C2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5" name="Freeform: Shape 14">
              <a:extLst>
                <a:ext uri="{FF2B5EF4-FFF2-40B4-BE49-F238E27FC236}">
                  <a16:creationId xmlns:a16="http://schemas.microsoft.com/office/drawing/2014/main" id="{DEC53B48-7B73-49D1-A6FD-9DBF5141E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7DEDDC41-2C98-4AF1-A0EA-AEEC34827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2208F20-F93C-4530-8370-FC7818BAB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52F51E0-B50B-43EA-B6AC-C16BD29C3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Metin Yer Tutucusu 2">
            <a:extLst>
              <a:ext uri="{FF2B5EF4-FFF2-40B4-BE49-F238E27FC236}">
                <a16:creationId xmlns:a16="http://schemas.microsoft.com/office/drawing/2014/main" id="{C0216BBA-27A6-6474-E908-3375E0E8274F}"/>
              </a:ext>
            </a:extLst>
          </p:cNvPr>
          <p:cNvSpPr>
            <a:spLocks noGrp="1"/>
          </p:cNvSpPr>
          <p:nvPr>
            <p:ph type="body" idx="1"/>
          </p:nvPr>
        </p:nvSpPr>
        <p:spPr>
          <a:xfrm>
            <a:off x="1179226" y="2821875"/>
            <a:ext cx="9833548" cy="3173024"/>
          </a:xfrm>
        </p:spPr>
        <p:txBody>
          <a:bodyPr vert="horz" lIns="91440" tIns="45720" rIns="91440" bIns="45720" rtlCol="0" anchor="ctr">
            <a:normAutofit/>
          </a:bodyPr>
          <a:lstStyle/>
          <a:p>
            <a:pPr>
              <a:lnSpc>
                <a:spcPct val="90000"/>
              </a:lnSpc>
            </a:pPr>
            <a:r>
              <a:rPr lang="en-US" sz="1800" dirty="0">
                <a:solidFill>
                  <a:schemeClr val="tx2"/>
                </a:solidFill>
              </a:rPr>
              <a:t>“The Witan probably grew out of informal groups of senior warriors and churchmen to whom kings like Offa had turned for advice or support on difficult matters. By the tenth century the Witan was a formal body, issuing laws and charters. </a:t>
            </a:r>
            <a:r>
              <a:rPr lang="en-US" sz="1800" b="1" dirty="0">
                <a:solidFill>
                  <a:schemeClr val="tx2"/>
                </a:solidFill>
              </a:rPr>
              <a:t>It was not at all democratic, and the king could decide to ignore the Witan's advice</a:t>
            </a:r>
            <a:r>
              <a:rPr lang="en-US" sz="1800" dirty="0">
                <a:solidFill>
                  <a:schemeClr val="tx2"/>
                </a:solidFill>
              </a:rPr>
              <a:t>. But he knew that it might be dangerous to do so. For the Witan’s authority was based </a:t>
            </a:r>
            <a:r>
              <a:rPr lang="en-US" sz="1800" b="1" dirty="0">
                <a:solidFill>
                  <a:schemeClr val="tx2"/>
                </a:solidFill>
              </a:rPr>
              <a:t>on its right to choose kings, and to agree the use of the king's laws.</a:t>
            </a:r>
            <a:r>
              <a:rPr lang="en-US" sz="1800" dirty="0">
                <a:solidFill>
                  <a:schemeClr val="tx2"/>
                </a:solidFill>
              </a:rPr>
              <a:t> Without its support the king's own authority was in danger. The Witan established a system which remained an important part of the king's method of government . Even today, the king or queen has a Privy Council, a group of advisers on the affairs of state”. (p.12)</a:t>
            </a:r>
          </a:p>
          <a:p>
            <a:pPr indent="-228600">
              <a:lnSpc>
                <a:spcPct val="90000"/>
              </a:lnSpc>
              <a:buFont typeface="Arial" panose="020B0604020202020204" pitchFamily="34" charset="0"/>
              <a:buChar char="•"/>
            </a:pPr>
            <a:endParaRPr lang="en-US" sz="1800" dirty="0">
              <a:solidFill>
                <a:schemeClr val="tx2"/>
              </a:solidFill>
            </a:endParaRPr>
          </a:p>
        </p:txBody>
      </p:sp>
      <p:sp>
        <p:nvSpPr>
          <p:cNvPr id="4" name="Alt Bilgi Yer Tutucusu 3">
            <a:extLst>
              <a:ext uri="{FF2B5EF4-FFF2-40B4-BE49-F238E27FC236}">
                <a16:creationId xmlns:a16="http://schemas.microsoft.com/office/drawing/2014/main" id="{00684C95-89B5-DF37-AFF6-AEE6D522610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noProof="0">
                <a:solidFill>
                  <a:schemeClr val="tx1">
                    <a:tint val="75000"/>
                  </a:schemeClr>
                </a:solidFill>
                <a:latin typeface="+mn-lt"/>
                <a:ea typeface="+mn-ea"/>
                <a:cs typeface="+mn-cs"/>
              </a:rPr>
              <a:t>PRESENTATION TITLE</a:t>
            </a:r>
          </a:p>
        </p:txBody>
      </p:sp>
      <p:sp>
        <p:nvSpPr>
          <p:cNvPr id="5" name="Slayt Numarası Yer Tutucusu 4">
            <a:extLst>
              <a:ext uri="{FF2B5EF4-FFF2-40B4-BE49-F238E27FC236}">
                <a16:creationId xmlns:a16="http://schemas.microsoft.com/office/drawing/2014/main" id="{EA79477A-521B-887C-1E8C-7235FBDB645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94A09A9-5501-47C1-A89A-A340965A2BE2}" type="slidenum">
              <a:rPr lang="en-US" noProof="0" smtClean="0">
                <a:solidFill>
                  <a:schemeClr val="tx1">
                    <a:tint val="75000"/>
                  </a:schemeClr>
                </a:solidFill>
              </a:rPr>
              <a:pPr>
                <a:spcAft>
                  <a:spcPts val="600"/>
                </a:spcAft>
              </a:pPr>
              <a:t>5</a:t>
            </a:fld>
            <a:endParaRPr lang="en-US" noProof="0">
              <a:solidFill>
                <a:schemeClr val="tx1">
                  <a:tint val="75000"/>
                </a:schemeClr>
              </a:solidFill>
            </a:endParaRPr>
          </a:p>
        </p:txBody>
      </p:sp>
    </p:spTree>
    <p:extLst>
      <p:ext uri="{BB962C8B-B14F-4D97-AF65-F5344CB8AC3E}">
        <p14:creationId xmlns:p14="http://schemas.microsoft.com/office/powerpoint/2010/main" val="2171448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72FB58-E6B0-378B-0461-AAE96C37C125}"/>
              </a:ext>
            </a:extLst>
          </p:cNvPr>
          <p:cNvSpPr>
            <a:spLocks noGrp="1"/>
          </p:cNvSpPr>
          <p:nvPr>
            <p:ph type="title"/>
          </p:nvPr>
        </p:nvSpPr>
        <p:spPr>
          <a:xfrm>
            <a:off x="6094105" y="802955"/>
            <a:ext cx="4977976" cy="1454051"/>
          </a:xfrm>
        </p:spPr>
        <p:txBody>
          <a:bodyPr vert="horz" lIns="91440" tIns="45720" rIns="91440" bIns="45720" rtlCol="0" anchor="ctr">
            <a:normAutofit/>
          </a:bodyPr>
          <a:lstStyle/>
          <a:p>
            <a:r>
              <a:rPr lang="en-US" sz="3600" dirty="0">
                <a:solidFill>
                  <a:schemeClr val="tx2"/>
                </a:solidFill>
              </a:rPr>
              <a:t>Shires /Counties (Norman Version)</a:t>
            </a:r>
            <a:endParaRPr lang="en-US" sz="3600" kern="1200" dirty="0">
              <a:solidFill>
                <a:schemeClr val="tx2"/>
              </a:solidFill>
              <a:latin typeface="+mj-lt"/>
              <a:ea typeface="+mj-ea"/>
              <a:cs typeface="+mj-cs"/>
            </a:endParaRPr>
          </a:p>
        </p:txBody>
      </p:sp>
      <p:pic>
        <p:nvPicPr>
          <p:cNvPr id="9" name="Graphic 8" descr="Castle scene">
            <a:extLst>
              <a:ext uri="{FF2B5EF4-FFF2-40B4-BE49-F238E27FC236}">
                <a16:creationId xmlns:a16="http://schemas.microsoft.com/office/drawing/2014/main" id="{55844922-D70E-27BF-5394-31A9F807D2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Text Placeholder 2">
            <a:extLst>
              <a:ext uri="{FF2B5EF4-FFF2-40B4-BE49-F238E27FC236}">
                <a16:creationId xmlns:a16="http://schemas.microsoft.com/office/drawing/2014/main" id="{6B11D045-71AF-9984-F122-3F37AAF83A5C}"/>
              </a:ext>
            </a:extLst>
          </p:cNvPr>
          <p:cNvSpPr>
            <a:spLocks noGrp="1"/>
          </p:cNvSpPr>
          <p:nvPr>
            <p:ph type="body" idx="1"/>
          </p:nvPr>
        </p:nvSpPr>
        <p:spPr>
          <a:xfrm>
            <a:off x="6090574" y="2421682"/>
            <a:ext cx="4977578" cy="3639289"/>
          </a:xfrm>
        </p:spPr>
        <p:txBody>
          <a:bodyPr vert="horz" lIns="91440" tIns="45720" rIns="91440" bIns="45720" rtlCol="0" anchor="ctr">
            <a:normAutofit/>
          </a:bodyPr>
          <a:lstStyle/>
          <a:p>
            <a:pPr indent="-228600">
              <a:lnSpc>
                <a:spcPct val="90000"/>
              </a:lnSpc>
              <a:buFont typeface="Arial" panose="020B0604020202020204" pitchFamily="34" charset="0"/>
              <a:buChar char="•"/>
            </a:pPr>
            <a:r>
              <a:rPr lang="en-US" sz="1800" b="0" i="0" u="none" strike="noStrike" dirty="0">
                <a:solidFill>
                  <a:schemeClr val="tx2"/>
                </a:solidFill>
                <a:effectLst/>
              </a:rPr>
              <a:t>The term "shire" </a:t>
            </a:r>
            <a:r>
              <a:rPr lang="en-US" sz="1800" dirty="0">
                <a:solidFill>
                  <a:schemeClr val="tx2"/>
                </a:solidFill>
              </a:rPr>
              <a:t>means </a:t>
            </a:r>
            <a:r>
              <a:rPr lang="en-US" sz="1800" b="1" i="0" u="none" strike="noStrike" dirty="0">
                <a:solidFill>
                  <a:schemeClr val="tx2"/>
                </a:solidFill>
                <a:effectLst/>
              </a:rPr>
              <a:t>a division or district</a:t>
            </a:r>
            <a:r>
              <a:rPr lang="en-US" sz="1800" b="0" i="0" u="none" strike="noStrike" dirty="0">
                <a:solidFill>
                  <a:schemeClr val="tx2"/>
                </a:solidFill>
                <a:effectLst/>
              </a:rPr>
              <a:t>. Shires were originally established as subdivisions of the larger Anglo-Saxon kingdoms.</a:t>
            </a:r>
          </a:p>
          <a:p>
            <a:pPr indent="-228600">
              <a:lnSpc>
                <a:spcPct val="90000"/>
              </a:lnSpc>
              <a:buFont typeface="Arial" panose="020B0604020202020204" pitchFamily="34" charset="0"/>
              <a:buChar char="•"/>
            </a:pPr>
            <a:r>
              <a:rPr lang="en-US" sz="1800" b="0" i="0" u="none" strike="noStrike" dirty="0">
                <a:solidFill>
                  <a:schemeClr val="tx2"/>
                </a:solidFill>
                <a:effectLst/>
              </a:rPr>
              <a:t>Shires are </a:t>
            </a:r>
            <a:r>
              <a:rPr lang="en-US" sz="1800" b="1" i="0" u="none" strike="noStrike" dirty="0">
                <a:solidFill>
                  <a:schemeClr val="tx2"/>
                </a:solidFill>
                <a:effectLst/>
              </a:rPr>
              <a:t>administrative units responsible for local governance, law enforcement, and tax collection.</a:t>
            </a:r>
            <a:r>
              <a:rPr lang="en-US" sz="1800" b="0" i="0" u="none" strike="noStrike" dirty="0">
                <a:solidFill>
                  <a:schemeClr val="tx2"/>
                </a:solidFill>
                <a:effectLst/>
              </a:rPr>
              <a:t> They were headed by a local noble or official known as a "shire reeve" or "</a:t>
            </a:r>
            <a:r>
              <a:rPr lang="en-US" sz="1800" b="1" i="0" u="none" strike="noStrike" dirty="0">
                <a:solidFill>
                  <a:schemeClr val="tx2"/>
                </a:solidFill>
                <a:effectLst/>
              </a:rPr>
              <a:t>sheriff,</a:t>
            </a:r>
            <a:r>
              <a:rPr lang="en-US" sz="1800" b="0" i="0" u="none" strike="noStrike" dirty="0">
                <a:solidFill>
                  <a:schemeClr val="tx2"/>
                </a:solidFill>
                <a:effectLst/>
              </a:rPr>
              <a:t>" who acted as the king's representative in the shire.</a:t>
            </a:r>
          </a:p>
        </p:txBody>
      </p:sp>
      <p:sp>
        <p:nvSpPr>
          <p:cNvPr id="4" name="Footer Placeholder 3">
            <a:extLst>
              <a:ext uri="{FF2B5EF4-FFF2-40B4-BE49-F238E27FC236}">
                <a16:creationId xmlns:a16="http://schemas.microsoft.com/office/drawing/2014/main" id="{77876591-D179-1AC1-14BB-2FFAD129B34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noProof="0">
                <a:solidFill>
                  <a:schemeClr val="tx1">
                    <a:tint val="75000"/>
                  </a:schemeClr>
                </a:solidFill>
                <a:latin typeface="+mn-lt"/>
                <a:ea typeface="+mn-ea"/>
                <a:cs typeface="+mn-cs"/>
              </a:rPr>
              <a:t>PRESENTATION TITLE</a:t>
            </a:r>
          </a:p>
        </p:txBody>
      </p:sp>
      <p:grpSp>
        <p:nvGrpSpPr>
          <p:cNvPr id="16" name="Group 15">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7" name="Freeform: Shape 16">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E9E956A6-B099-621F-A129-D0AF1F78B08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94A09A9-5501-47C1-A89A-A340965A2BE2}" type="slidenum">
              <a:rPr lang="en-US" noProof="0" smtClean="0">
                <a:solidFill>
                  <a:schemeClr val="tx1">
                    <a:tint val="75000"/>
                  </a:schemeClr>
                </a:solidFill>
              </a:rPr>
              <a:pPr>
                <a:spcAft>
                  <a:spcPts val="600"/>
                </a:spcAft>
              </a:pPr>
              <a:t>6</a:t>
            </a:fld>
            <a:endParaRPr lang="en-US" noProof="0">
              <a:solidFill>
                <a:schemeClr val="tx1">
                  <a:tint val="75000"/>
                </a:schemeClr>
              </a:solidFill>
            </a:endParaRPr>
          </a:p>
        </p:txBody>
      </p:sp>
    </p:spTree>
    <p:extLst>
      <p:ext uri="{BB962C8B-B14F-4D97-AF65-F5344CB8AC3E}">
        <p14:creationId xmlns:p14="http://schemas.microsoft.com/office/powerpoint/2010/main" val="1571797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ight Triangle 103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61E818-8BA8-BB1C-C073-E3EB672E3FEA}"/>
              </a:ext>
            </a:extLst>
          </p:cNvPr>
          <p:cNvSpPr>
            <a:spLocks noGrp="1"/>
          </p:cNvSpPr>
          <p:nvPr>
            <p:ph type="title"/>
          </p:nvPr>
        </p:nvSpPr>
        <p:spPr>
          <a:xfrm>
            <a:off x="1123356" y="1188637"/>
            <a:ext cx="9984615" cy="1597228"/>
          </a:xfrm>
        </p:spPr>
        <p:txBody>
          <a:bodyPr>
            <a:normAutofit/>
          </a:bodyPr>
          <a:lstStyle/>
          <a:p>
            <a:r>
              <a:rPr lang="en-US" sz="6000"/>
              <a:t>Aldermen</a:t>
            </a:r>
          </a:p>
        </p:txBody>
      </p:sp>
      <p:sp>
        <p:nvSpPr>
          <p:cNvPr id="4" name="Footer Placeholder 3">
            <a:extLst>
              <a:ext uri="{FF2B5EF4-FFF2-40B4-BE49-F238E27FC236}">
                <a16:creationId xmlns:a16="http://schemas.microsoft.com/office/drawing/2014/main" id="{A20111A5-13CF-D511-3E23-E1CFA894E558}"/>
              </a:ext>
            </a:extLst>
          </p:cNvPr>
          <p:cNvSpPr>
            <a:spLocks noGrp="1"/>
          </p:cNvSpPr>
          <p:nvPr>
            <p:ph type="ftr" sz="quarter" idx="3"/>
          </p:nvPr>
        </p:nvSpPr>
        <p:spPr>
          <a:xfrm rot="5400000">
            <a:off x="-2374833" y="3246436"/>
            <a:ext cx="5607882" cy="365125"/>
          </a:xfrm>
        </p:spPr>
        <p:txBody>
          <a:bodyPr anchor="t">
            <a:normAutofit/>
          </a:bodyPr>
          <a:lstStyle/>
          <a:p>
            <a:pPr algn="l" rtl="0">
              <a:spcAft>
                <a:spcPts val="600"/>
              </a:spcAft>
            </a:pPr>
            <a:r>
              <a:rPr lang="en-GB" sz="1150" noProof="0">
                <a:solidFill>
                  <a:schemeClr val="tx1">
                    <a:lumMod val="85000"/>
                    <a:lumOff val="15000"/>
                  </a:schemeClr>
                </a:solidFill>
              </a:rPr>
              <a:t>PRESENTATION TITLE</a:t>
            </a:r>
          </a:p>
        </p:txBody>
      </p:sp>
      <p:pic>
        <p:nvPicPr>
          <p:cNvPr id="1026" name="Picture 2" descr="A king and his witan">
            <a:extLst>
              <a:ext uri="{FF2B5EF4-FFF2-40B4-BE49-F238E27FC236}">
                <a16:creationId xmlns:a16="http://schemas.microsoft.com/office/drawing/2014/main" id="{9C45D43F-D999-3EA1-D622-B091001696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971" b="-2"/>
          <a:stretch/>
        </p:blipFill>
        <p:spPr bwMode="auto">
          <a:xfrm>
            <a:off x="1123357" y="3018327"/>
            <a:ext cx="3533985" cy="2728198"/>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DC7B00DA-B5AD-2412-736D-3BECBAA2C745}"/>
              </a:ext>
            </a:extLst>
          </p:cNvPr>
          <p:cNvSpPr>
            <a:spLocks noGrp="1"/>
          </p:cNvSpPr>
          <p:nvPr>
            <p:ph idx="1"/>
          </p:nvPr>
        </p:nvSpPr>
        <p:spPr>
          <a:xfrm>
            <a:off x="5255260" y="2998278"/>
            <a:ext cx="4428236" cy="2728198"/>
          </a:xfrm>
        </p:spPr>
        <p:txBody>
          <a:bodyPr anchor="t">
            <a:normAutofit/>
          </a:bodyPr>
          <a:lstStyle/>
          <a:p>
            <a:pPr lvl="1"/>
            <a:r>
              <a:rPr lang="en-GB" sz="2000">
                <a:latin typeface="Söhne"/>
              </a:rPr>
              <a:t>They </a:t>
            </a:r>
            <a:r>
              <a:rPr lang="en-GB" sz="2000" b="0" i="0" u="none" strike="noStrike">
                <a:effectLst/>
                <a:latin typeface="Söhne"/>
              </a:rPr>
              <a:t>were local officials who held administrative and judicial responsibilities within a shire or county. </a:t>
            </a:r>
          </a:p>
          <a:p>
            <a:pPr lvl="1"/>
            <a:r>
              <a:rPr lang="en-GB" sz="2000" b="0" i="0" u="none" strike="noStrike">
                <a:effectLst/>
                <a:latin typeface="Söhne"/>
              </a:rPr>
              <a:t>They played a crucial role in maintaining order and administering justice within their designated jurisdictions.</a:t>
            </a:r>
          </a:p>
          <a:p>
            <a:pPr lvl="1"/>
            <a:endParaRPr lang="en-US" sz="2000"/>
          </a:p>
        </p:txBody>
      </p:sp>
      <p:sp>
        <p:nvSpPr>
          <p:cNvPr id="5" name="Slide Number Placeholder 4">
            <a:extLst>
              <a:ext uri="{FF2B5EF4-FFF2-40B4-BE49-F238E27FC236}">
                <a16:creationId xmlns:a16="http://schemas.microsoft.com/office/drawing/2014/main" id="{CDB59F93-0E70-330E-3E77-4BB1404032A3}"/>
              </a:ext>
            </a:extLst>
          </p:cNvPr>
          <p:cNvSpPr>
            <a:spLocks noGrp="1"/>
          </p:cNvSpPr>
          <p:nvPr>
            <p:ph type="sldNum" sz="quarter" idx="4"/>
          </p:nvPr>
        </p:nvSpPr>
        <p:spPr>
          <a:xfrm>
            <a:off x="9683496" y="4892040"/>
            <a:ext cx="1673352" cy="1005840"/>
          </a:xfrm>
        </p:spPr>
        <p:txBody>
          <a:bodyPr>
            <a:normAutofit lnSpcReduction="10000"/>
          </a:bodyPr>
          <a:lstStyle/>
          <a:p>
            <a:pPr rtl="0">
              <a:lnSpc>
                <a:spcPct val="90000"/>
              </a:lnSpc>
              <a:spcAft>
                <a:spcPts val="600"/>
              </a:spcAft>
            </a:pPr>
            <a:fld id="{294A09A9-5501-47C1-A89A-A340965A2BE2}" type="slidenum">
              <a:rPr lang="en-GB" sz="6600" noProof="0">
                <a:solidFill>
                  <a:srgbClr val="FFFFFF"/>
                </a:solidFill>
              </a:rPr>
              <a:pPr rtl="0">
                <a:lnSpc>
                  <a:spcPct val="90000"/>
                </a:lnSpc>
                <a:spcAft>
                  <a:spcPts val="600"/>
                </a:spcAft>
              </a:pPr>
              <a:t>7</a:t>
            </a:fld>
            <a:endParaRPr lang="en-GB" sz="6600" noProof="0">
              <a:solidFill>
                <a:srgbClr val="FFFFFF"/>
              </a:solidFill>
            </a:endParaRPr>
          </a:p>
        </p:txBody>
      </p:sp>
    </p:spTree>
    <p:extLst>
      <p:ext uri="{BB962C8B-B14F-4D97-AF65-F5344CB8AC3E}">
        <p14:creationId xmlns:p14="http://schemas.microsoft.com/office/powerpoint/2010/main" val="126240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ight Triangle 2056">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AE0B98-4580-31CB-2EC5-1B8948D952ED}"/>
              </a:ext>
            </a:extLst>
          </p:cNvPr>
          <p:cNvSpPr>
            <a:spLocks noGrp="1"/>
          </p:cNvSpPr>
          <p:nvPr>
            <p:ph type="title"/>
          </p:nvPr>
        </p:nvSpPr>
        <p:spPr>
          <a:xfrm>
            <a:off x="1123356" y="1188637"/>
            <a:ext cx="9984615" cy="1597228"/>
          </a:xfrm>
        </p:spPr>
        <p:txBody>
          <a:bodyPr>
            <a:normAutofit/>
          </a:bodyPr>
          <a:lstStyle/>
          <a:p>
            <a:r>
              <a:rPr lang="en-US" sz="6000"/>
              <a:t>Earls</a:t>
            </a:r>
          </a:p>
        </p:txBody>
      </p:sp>
      <p:sp>
        <p:nvSpPr>
          <p:cNvPr id="4" name="Footer Placeholder 3">
            <a:extLst>
              <a:ext uri="{FF2B5EF4-FFF2-40B4-BE49-F238E27FC236}">
                <a16:creationId xmlns:a16="http://schemas.microsoft.com/office/drawing/2014/main" id="{82D0764D-13D5-F0CB-5113-373F6CCBD761}"/>
              </a:ext>
            </a:extLst>
          </p:cNvPr>
          <p:cNvSpPr>
            <a:spLocks noGrp="1"/>
          </p:cNvSpPr>
          <p:nvPr>
            <p:ph type="ftr" sz="quarter" idx="3"/>
          </p:nvPr>
        </p:nvSpPr>
        <p:spPr>
          <a:xfrm rot="5400000">
            <a:off x="-2374833" y="3246436"/>
            <a:ext cx="5607882" cy="365125"/>
          </a:xfrm>
        </p:spPr>
        <p:txBody>
          <a:bodyPr anchor="t">
            <a:normAutofit/>
          </a:bodyPr>
          <a:lstStyle/>
          <a:p>
            <a:pPr algn="l" rtl="0">
              <a:spcAft>
                <a:spcPts val="600"/>
              </a:spcAft>
            </a:pPr>
            <a:r>
              <a:rPr lang="en-GB" sz="1150" noProof="0">
                <a:solidFill>
                  <a:schemeClr val="tx1">
                    <a:lumMod val="85000"/>
                    <a:lumOff val="15000"/>
                  </a:schemeClr>
                </a:solidFill>
              </a:rPr>
              <a:t>PRESENTATION TITLE</a:t>
            </a:r>
          </a:p>
        </p:txBody>
      </p:sp>
      <p:pic>
        <p:nvPicPr>
          <p:cNvPr id="2050" name="Picture 2">
            <a:extLst>
              <a:ext uri="{FF2B5EF4-FFF2-40B4-BE49-F238E27FC236}">
                <a16:creationId xmlns:a16="http://schemas.microsoft.com/office/drawing/2014/main" id="{0D2A6640-23AA-3923-A2AA-CF16C952743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84029" y="2785865"/>
            <a:ext cx="1754980" cy="272819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ED6998E-DB9D-83CB-10EE-2FD7A6BF6D08}"/>
              </a:ext>
            </a:extLst>
          </p:cNvPr>
          <p:cNvSpPr>
            <a:spLocks noGrp="1"/>
          </p:cNvSpPr>
          <p:nvPr>
            <p:ph idx="1"/>
          </p:nvPr>
        </p:nvSpPr>
        <p:spPr>
          <a:xfrm>
            <a:off x="3541308" y="1218428"/>
            <a:ext cx="6498771" cy="3340335"/>
          </a:xfrm>
        </p:spPr>
        <p:txBody>
          <a:bodyPr anchor="t">
            <a:normAutofit/>
          </a:bodyPr>
          <a:lstStyle/>
          <a:p>
            <a:pPr lvl="1"/>
            <a:r>
              <a:rPr lang="en-GB" sz="2000" b="0" i="0" u="none" strike="noStrike" dirty="0">
                <a:effectLst/>
                <a:latin typeface="Söhne"/>
              </a:rPr>
              <a:t>Earls were members of the nobility</a:t>
            </a:r>
            <a:endParaRPr lang="en-GB" sz="2000" dirty="0">
              <a:latin typeface="Söhne"/>
            </a:endParaRPr>
          </a:p>
          <a:p>
            <a:pPr lvl="1"/>
            <a:r>
              <a:rPr lang="en-GB" sz="2000" b="0" i="0" u="none" strike="noStrike" dirty="0">
                <a:effectLst/>
                <a:latin typeface="Söhne"/>
              </a:rPr>
              <a:t>They ranked below the king and holding significant territorial authority. The title of earl was hereditary and often granted to individuals with established noble lineage.</a:t>
            </a:r>
          </a:p>
          <a:p>
            <a:endParaRPr lang="en-US" sz="2000" dirty="0"/>
          </a:p>
        </p:txBody>
      </p:sp>
      <p:sp>
        <p:nvSpPr>
          <p:cNvPr id="5" name="Slide Number Placeholder 4">
            <a:extLst>
              <a:ext uri="{FF2B5EF4-FFF2-40B4-BE49-F238E27FC236}">
                <a16:creationId xmlns:a16="http://schemas.microsoft.com/office/drawing/2014/main" id="{5A931460-87BC-C89C-46DE-252F00500BB4}"/>
              </a:ext>
            </a:extLst>
          </p:cNvPr>
          <p:cNvSpPr>
            <a:spLocks noGrp="1"/>
          </p:cNvSpPr>
          <p:nvPr>
            <p:ph type="sldNum" sz="quarter" idx="4"/>
          </p:nvPr>
        </p:nvSpPr>
        <p:spPr>
          <a:xfrm>
            <a:off x="9683496" y="4892040"/>
            <a:ext cx="1673352" cy="1005840"/>
          </a:xfrm>
        </p:spPr>
        <p:txBody>
          <a:bodyPr>
            <a:normAutofit lnSpcReduction="10000"/>
          </a:bodyPr>
          <a:lstStyle/>
          <a:p>
            <a:pPr rtl="0">
              <a:lnSpc>
                <a:spcPct val="90000"/>
              </a:lnSpc>
              <a:spcAft>
                <a:spcPts val="600"/>
              </a:spcAft>
            </a:pPr>
            <a:fld id="{294A09A9-5501-47C1-A89A-A340965A2BE2}" type="slidenum">
              <a:rPr lang="en-GB" sz="6600" noProof="0">
                <a:solidFill>
                  <a:srgbClr val="FFFFFF"/>
                </a:solidFill>
              </a:rPr>
              <a:pPr rtl="0">
                <a:lnSpc>
                  <a:spcPct val="90000"/>
                </a:lnSpc>
                <a:spcAft>
                  <a:spcPts val="600"/>
                </a:spcAft>
              </a:pPr>
              <a:t>8</a:t>
            </a:fld>
            <a:endParaRPr lang="en-GB" sz="6600" noProof="0">
              <a:solidFill>
                <a:srgbClr val="FFFFFF"/>
              </a:solidFill>
            </a:endParaRPr>
          </a:p>
        </p:txBody>
      </p:sp>
    </p:spTree>
    <p:extLst>
      <p:ext uri="{BB962C8B-B14F-4D97-AF65-F5344CB8AC3E}">
        <p14:creationId xmlns:p14="http://schemas.microsoft.com/office/powerpoint/2010/main" val="2555619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87712-C29A-B8E0-4E50-A7BB2BD0CFBC}"/>
              </a:ext>
            </a:extLst>
          </p:cNvPr>
          <p:cNvSpPr>
            <a:spLocks noGrp="1"/>
          </p:cNvSpPr>
          <p:nvPr>
            <p:ph type="title"/>
          </p:nvPr>
        </p:nvSpPr>
        <p:spPr/>
        <p:txBody>
          <a:bodyPr/>
          <a:lstStyle/>
          <a:p>
            <a:r>
              <a:rPr lang="en-US" dirty="0"/>
              <a:t>Man of Learning</a:t>
            </a:r>
          </a:p>
        </p:txBody>
      </p:sp>
      <p:sp>
        <p:nvSpPr>
          <p:cNvPr id="3" name="Content Placeholder 2">
            <a:extLst>
              <a:ext uri="{FF2B5EF4-FFF2-40B4-BE49-F238E27FC236}">
                <a16:creationId xmlns:a16="http://schemas.microsoft.com/office/drawing/2014/main" id="{0343219F-68F6-D328-9369-38C39C414FDB}"/>
              </a:ext>
            </a:extLst>
          </p:cNvPr>
          <p:cNvSpPr>
            <a:spLocks noGrp="1"/>
          </p:cNvSpPr>
          <p:nvPr>
            <p:ph idx="1"/>
          </p:nvPr>
        </p:nvSpPr>
        <p:spPr/>
        <p:txBody>
          <a:bodyPr/>
          <a:lstStyle/>
          <a:p>
            <a:pPr lvl="1"/>
            <a:r>
              <a:rPr lang="en-GB" dirty="0"/>
              <a:t>E</a:t>
            </a:r>
            <a:r>
              <a:rPr lang="en-GB" dirty="0">
                <a:effectLst/>
              </a:rPr>
              <a:t>ducated individuals</a:t>
            </a:r>
            <a:r>
              <a:rPr lang="en-GB" dirty="0"/>
              <a:t> by </a:t>
            </a:r>
            <a:r>
              <a:rPr lang="en-GB" dirty="0" err="1"/>
              <a:t>monastry</a:t>
            </a:r>
            <a:endParaRPr lang="en-GB" dirty="0">
              <a:effectLst/>
            </a:endParaRPr>
          </a:p>
          <a:p>
            <a:pPr lvl="1"/>
            <a:r>
              <a:rPr lang="en-GB" dirty="0">
                <a:effectLst/>
              </a:rPr>
              <a:t>These individuals were crucial in preserving and disseminating knowledge during a time when education was closely tied to religious institutions.</a:t>
            </a:r>
          </a:p>
          <a:p>
            <a:pPr lvl="1"/>
            <a:r>
              <a:rPr lang="en-GB" b="1" dirty="0">
                <a:effectLst/>
              </a:rPr>
              <a:t>Monastic Scholars:</a:t>
            </a:r>
            <a:r>
              <a:rPr lang="en-GB" dirty="0">
                <a:effectLst/>
              </a:rPr>
              <a:t> Monasteries were </a:t>
            </a:r>
            <a:r>
              <a:rPr lang="en-GB" dirty="0"/>
              <a:t>the places</a:t>
            </a:r>
            <a:r>
              <a:rPr lang="en-GB" dirty="0">
                <a:effectLst/>
              </a:rPr>
              <a:t> of learning, and monks were often the primary "men of learning." </a:t>
            </a:r>
          </a:p>
          <a:p>
            <a:pPr lvl="1"/>
            <a:r>
              <a:rPr lang="en-GB" dirty="0">
                <a:effectLst/>
              </a:rPr>
              <a:t>They engaged in the transcription of manuscripts, the study of classical texts, and the preservation of knowledge in various disciplines. (Cultural Influence)</a:t>
            </a:r>
          </a:p>
          <a:p>
            <a:pPr lvl="1"/>
            <a:r>
              <a:rPr lang="en-GB" dirty="0">
                <a:effectLst/>
              </a:rPr>
              <a:t>.</a:t>
            </a:r>
          </a:p>
          <a:p>
            <a:br>
              <a:rPr lang="en-GB" dirty="0"/>
            </a:br>
            <a:endParaRPr lang="en-US" dirty="0"/>
          </a:p>
        </p:txBody>
      </p:sp>
      <p:sp>
        <p:nvSpPr>
          <p:cNvPr id="4" name="Footer Placeholder 3">
            <a:extLst>
              <a:ext uri="{FF2B5EF4-FFF2-40B4-BE49-F238E27FC236}">
                <a16:creationId xmlns:a16="http://schemas.microsoft.com/office/drawing/2014/main" id="{F0726AE2-941A-111D-3DF2-A25B7B92B95A}"/>
              </a:ext>
            </a:extLst>
          </p:cNvPr>
          <p:cNvSpPr>
            <a:spLocks noGrp="1"/>
          </p:cNvSpPr>
          <p:nvPr>
            <p:ph type="ftr" sz="quarter" idx="3"/>
          </p:nvPr>
        </p:nvSpPr>
        <p:spPr/>
        <p:txBody>
          <a:bodyPr/>
          <a:lstStyle/>
          <a:p>
            <a:pPr rtl="0"/>
            <a:r>
              <a:rPr lang="en-GB" noProof="0"/>
              <a:t>PRESENTATION TITLE</a:t>
            </a:r>
          </a:p>
        </p:txBody>
      </p:sp>
      <p:sp>
        <p:nvSpPr>
          <p:cNvPr id="5" name="Slide Number Placeholder 4">
            <a:extLst>
              <a:ext uri="{FF2B5EF4-FFF2-40B4-BE49-F238E27FC236}">
                <a16:creationId xmlns:a16="http://schemas.microsoft.com/office/drawing/2014/main" id="{0BA377B4-79C1-BD54-D264-5E79AF9404EE}"/>
              </a:ext>
            </a:extLst>
          </p:cNvPr>
          <p:cNvSpPr>
            <a:spLocks noGrp="1"/>
          </p:cNvSpPr>
          <p:nvPr>
            <p:ph type="sldNum" sz="quarter" idx="4"/>
          </p:nvPr>
        </p:nvSpPr>
        <p:spPr/>
        <p:txBody>
          <a:bodyPr/>
          <a:lstStyle/>
          <a:p>
            <a:pPr rtl="0"/>
            <a:fld id="{294A09A9-5501-47C1-A89A-A340965A2BE2}" type="slidenum">
              <a:rPr lang="en-GB" noProof="0" smtClean="0"/>
              <a:pPr rtl="0"/>
              <a:t>9</a:t>
            </a:fld>
            <a:endParaRPr lang="en-GB" noProof="0"/>
          </a:p>
        </p:txBody>
      </p:sp>
    </p:spTree>
    <p:extLst>
      <p:ext uri="{BB962C8B-B14F-4D97-AF65-F5344CB8AC3E}">
        <p14:creationId xmlns:p14="http://schemas.microsoft.com/office/powerpoint/2010/main" val="1621220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1167494" y="1059400"/>
            <a:ext cx="6245912" cy="2387600"/>
          </a:xfrm>
        </p:spPr>
        <p:txBody>
          <a:bodyPr rtlCol="0"/>
          <a:lstStyle/>
          <a:p>
            <a:pPr rtl="0"/>
            <a:r>
              <a:rPr lang="en-US" dirty="0"/>
              <a:t>Christianity</a:t>
            </a:r>
            <a:endParaRPr lang="en-GB" dirty="0"/>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1167494" y="3539075"/>
            <a:ext cx="6245912" cy="1406101"/>
          </a:xfrm>
        </p:spPr>
        <p:txBody>
          <a:bodyPr vert="horz" lIns="91440" tIns="45720" rIns="91440" bIns="45720" rtlCol="0" anchor="t">
            <a:normAutofit/>
          </a:bodyPr>
          <a:lstStyle/>
          <a:p>
            <a:pPr rtl="0"/>
            <a:r>
              <a:rPr lang="tr-TR" dirty="0"/>
              <a:t>Celtic and Roman Church</a:t>
            </a:r>
            <a:endParaRPr lang="en-US" dirty="0"/>
          </a:p>
        </p:txBody>
      </p:sp>
    </p:spTree>
    <p:extLst>
      <p:ext uri="{BB962C8B-B14F-4D97-AF65-F5344CB8AC3E}">
        <p14:creationId xmlns:p14="http://schemas.microsoft.com/office/powerpoint/2010/main" val="344679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61BF-98B7-BE91-8875-61F877D4EFBE}"/>
              </a:ext>
            </a:extLst>
          </p:cNvPr>
          <p:cNvSpPr>
            <a:spLocks noGrp="1"/>
          </p:cNvSpPr>
          <p:nvPr>
            <p:ph type="title"/>
          </p:nvPr>
        </p:nvSpPr>
        <p:spPr/>
        <p:txBody>
          <a:bodyPr/>
          <a:lstStyle/>
          <a:p>
            <a:r>
              <a:rPr lang="tr-TR" dirty="0"/>
              <a:t>Celtic </a:t>
            </a:r>
            <a:r>
              <a:rPr lang="tr-TR" dirty="0" err="1"/>
              <a:t>church</a:t>
            </a:r>
            <a:endParaRPr lang="en-US" dirty="0"/>
          </a:p>
        </p:txBody>
      </p:sp>
      <p:sp>
        <p:nvSpPr>
          <p:cNvPr id="3" name="Content Placeholder 2">
            <a:extLst>
              <a:ext uri="{FF2B5EF4-FFF2-40B4-BE49-F238E27FC236}">
                <a16:creationId xmlns:a16="http://schemas.microsoft.com/office/drawing/2014/main" id="{6170DD1D-4684-08F7-AAAD-7ADABDF3CEA7}"/>
              </a:ext>
            </a:extLst>
          </p:cNvPr>
          <p:cNvSpPr>
            <a:spLocks noGrp="1"/>
          </p:cNvSpPr>
          <p:nvPr>
            <p:ph idx="1"/>
          </p:nvPr>
        </p:nvSpPr>
        <p:spPr>
          <a:xfrm>
            <a:off x="1167493" y="2017467"/>
            <a:ext cx="9779182" cy="3875333"/>
          </a:xfrm>
        </p:spPr>
        <p:txBody>
          <a:bodyPr/>
          <a:lstStyle/>
          <a:p>
            <a:r>
              <a:rPr lang="en-GB" b="0" i="0" u="none" strike="noStrike" dirty="0">
                <a:solidFill>
                  <a:srgbClr val="0D0D0D"/>
                </a:solidFill>
                <a:effectLst/>
                <a:latin typeface="Söhne"/>
              </a:rPr>
              <a:t>It was characterized by a distinct monastic tradition, a strong emphasis on individual spirituality</a:t>
            </a:r>
            <a:endParaRPr lang="en-GB" dirty="0">
              <a:solidFill>
                <a:srgbClr val="0D0D0D"/>
              </a:solidFill>
              <a:latin typeface="Söhne"/>
            </a:endParaRPr>
          </a:p>
          <a:p>
            <a:r>
              <a:rPr lang="en-GB" b="0" i="0" u="none" strike="noStrike" dirty="0">
                <a:solidFill>
                  <a:srgbClr val="0D0D0D"/>
                </a:solidFill>
                <a:effectLst/>
                <a:latin typeface="Söhne"/>
              </a:rPr>
              <a:t>It brought Christianity to the ordinary people.</a:t>
            </a:r>
          </a:p>
          <a:p>
            <a:r>
              <a:rPr lang="en-GB" b="0" u="none" strike="noStrike" dirty="0">
                <a:solidFill>
                  <a:srgbClr val="0D0D0D"/>
                </a:solidFill>
                <a:effectLst/>
                <a:latin typeface="Söhne"/>
              </a:rPr>
              <a:t>They established the Monastic </a:t>
            </a:r>
            <a:r>
              <a:rPr lang="en-GB" b="0" u="none" strike="noStrike" dirty="0" err="1">
                <a:solidFill>
                  <a:srgbClr val="0D0D0D"/>
                </a:solidFill>
                <a:effectLst/>
                <a:latin typeface="Söhne"/>
              </a:rPr>
              <a:t>Centers</a:t>
            </a:r>
            <a:r>
              <a:rPr lang="en-GB" b="0" u="none" strike="noStrike" dirty="0">
                <a:solidFill>
                  <a:srgbClr val="0D0D0D"/>
                </a:solidFill>
                <a:effectLst/>
                <a:latin typeface="Söhne"/>
              </a:rPr>
              <a:t> to spread Christian teachings and educate the people. Thus, </a:t>
            </a:r>
            <a:r>
              <a:rPr lang="en-GB" dirty="0">
                <a:solidFill>
                  <a:srgbClr val="0D0D0D"/>
                </a:solidFill>
                <a:latin typeface="Söhne"/>
              </a:rPr>
              <a:t>m</a:t>
            </a:r>
            <a:r>
              <a:rPr lang="en-GB" b="0" i="0" u="none" strike="noStrike" dirty="0">
                <a:solidFill>
                  <a:srgbClr val="0D0D0D"/>
                </a:solidFill>
                <a:effectLst/>
                <a:latin typeface="Söhne"/>
              </a:rPr>
              <a:t>onasticism played a central role, with prominent monastic </a:t>
            </a:r>
            <a:r>
              <a:rPr lang="en-GB" b="0" i="0" u="none" strike="noStrike" dirty="0" err="1">
                <a:solidFill>
                  <a:srgbClr val="0D0D0D"/>
                </a:solidFill>
                <a:effectLst/>
                <a:latin typeface="Söhne"/>
              </a:rPr>
              <a:t>centers</a:t>
            </a:r>
            <a:r>
              <a:rPr lang="en-GB" b="0" i="0" u="none" strike="noStrike" dirty="0">
                <a:solidFill>
                  <a:srgbClr val="0D0D0D"/>
                </a:solidFill>
                <a:effectLst/>
                <a:latin typeface="Söhne"/>
              </a:rPr>
              <a:t>.</a:t>
            </a:r>
          </a:p>
          <a:p>
            <a:r>
              <a:rPr lang="en-GB" dirty="0" err="1">
                <a:solidFill>
                  <a:srgbClr val="0D0D0D"/>
                </a:solidFill>
                <a:latin typeface="Söhne"/>
              </a:rPr>
              <a:t>Its</a:t>
            </a:r>
            <a:r>
              <a:rPr lang="en-GB" b="0" i="0" u="none" strike="noStrike" dirty="0" err="1">
                <a:solidFill>
                  <a:srgbClr val="0D0D0D"/>
                </a:solidFill>
                <a:effectLst/>
                <a:latin typeface="Söhne"/>
              </a:rPr>
              <a:t>s</a:t>
            </a:r>
            <a:r>
              <a:rPr lang="en-GB" b="0" i="0" u="none" strike="noStrike" dirty="0">
                <a:solidFill>
                  <a:srgbClr val="0D0D0D"/>
                </a:solidFill>
                <a:effectLst/>
                <a:latin typeface="Söhne"/>
              </a:rPr>
              <a:t> monks and missionaries were known for their wandering journeys, spreading the Christian message across the British Isles.</a:t>
            </a:r>
          </a:p>
          <a:p>
            <a:br>
              <a:rPr lang="en-GB" dirty="0"/>
            </a:br>
            <a:endParaRPr lang="en-US" dirty="0"/>
          </a:p>
        </p:txBody>
      </p:sp>
      <p:sp>
        <p:nvSpPr>
          <p:cNvPr id="4" name="Footer Placeholder 3">
            <a:extLst>
              <a:ext uri="{FF2B5EF4-FFF2-40B4-BE49-F238E27FC236}">
                <a16:creationId xmlns:a16="http://schemas.microsoft.com/office/drawing/2014/main" id="{9C8E2627-DA41-48BD-210A-3159B3EFE991}"/>
              </a:ext>
            </a:extLst>
          </p:cNvPr>
          <p:cNvSpPr>
            <a:spLocks noGrp="1"/>
          </p:cNvSpPr>
          <p:nvPr>
            <p:ph type="ftr" sz="quarter" idx="3"/>
          </p:nvPr>
        </p:nvSpPr>
        <p:spPr/>
        <p:txBody>
          <a:bodyPr/>
          <a:lstStyle/>
          <a:p>
            <a:pPr rtl="0"/>
            <a:r>
              <a:rPr lang="en-GB" noProof="0"/>
              <a:t>PRESENTATION TITLE</a:t>
            </a:r>
          </a:p>
        </p:txBody>
      </p:sp>
      <p:sp>
        <p:nvSpPr>
          <p:cNvPr id="5" name="Slide Number Placeholder 4">
            <a:extLst>
              <a:ext uri="{FF2B5EF4-FFF2-40B4-BE49-F238E27FC236}">
                <a16:creationId xmlns:a16="http://schemas.microsoft.com/office/drawing/2014/main" id="{4402E41B-C8E8-6128-683E-74441350C7A6}"/>
              </a:ext>
            </a:extLst>
          </p:cNvPr>
          <p:cNvSpPr>
            <a:spLocks noGrp="1"/>
          </p:cNvSpPr>
          <p:nvPr>
            <p:ph type="sldNum" sz="quarter" idx="4"/>
          </p:nvPr>
        </p:nvSpPr>
        <p:spPr/>
        <p:txBody>
          <a:bodyPr/>
          <a:lstStyle/>
          <a:p>
            <a:pPr rtl="0"/>
            <a:fld id="{294A09A9-5501-47C1-A89A-A340965A2BE2}" type="slidenum">
              <a:rPr lang="en-GB" noProof="0" smtClean="0"/>
              <a:pPr rtl="0"/>
              <a:t>11</a:t>
            </a:fld>
            <a:endParaRPr lang="en-GB" noProof="0"/>
          </a:p>
        </p:txBody>
      </p:sp>
    </p:spTree>
    <p:extLst>
      <p:ext uri="{BB962C8B-B14F-4D97-AF65-F5344CB8AC3E}">
        <p14:creationId xmlns:p14="http://schemas.microsoft.com/office/powerpoint/2010/main" val="2748847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D627D-A3F5-796E-380B-317C6C65299A}"/>
              </a:ext>
            </a:extLst>
          </p:cNvPr>
          <p:cNvSpPr>
            <a:spLocks noGrp="1"/>
          </p:cNvSpPr>
          <p:nvPr>
            <p:ph type="title"/>
          </p:nvPr>
        </p:nvSpPr>
        <p:spPr/>
        <p:txBody>
          <a:bodyPr/>
          <a:lstStyle/>
          <a:p>
            <a:r>
              <a:rPr lang="tr-TR" dirty="0"/>
              <a:t>Roman </a:t>
            </a:r>
            <a:r>
              <a:rPr lang="tr-TR" dirty="0" err="1"/>
              <a:t>church</a:t>
            </a:r>
            <a:endParaRPr lang="en-US" dirty="0"/>
          </a:p>
        </p:txBody>
      </p:sp>
      <p:sp>
        <p:nvSpPr>
          <p:cNvPr id="3" name="Content Placeholder 2">
            <a:extLst>
              <a:ext uri="{FF2B5EF4-FFF2-40B4-BE49-F238E27FC236}">
                <a16:creationId xmlns:a16="http://schemas.microsoft.com/office/drawing/2014/main" id="{E7CA25A5-059D-E53E-E402-56829E2DE11D}"/>
              </a:ext>
            </a:extLst>
          </p:cNvPr>
          <p:cNvSpPr>
            <a:spLocks noGrp="1"/>
          </p:cNvSpPr>
          <p:nvPr>
            <p:ph idx="1"/>
          </p:nvPr>
        </p:nvSpPr>
        <p:spPr/>
        <p:txBody>
          <a:bodyPr/>
          <a:lstStyle/>
          <a:p>
            <a:r>
              <a:rPr lang="en-GB" b="0" i="0" u="none" strike="noStrike" dirty="0">
                <a:solidFill>
                  <a:srgbClr val="0D0D0D"/>
                </a:solidFill>
                <a:effectLst/>
                <a:latin typeface="Söhne"/>
              </a:rPr>
              <a:t>Roman Christianity, introduced with the Roman occupation of Britain, became more prominent with the mission of Augustine of Canterbury in 597 AD. </a:t>
            </a:r>
          </a:p>
          <a:p>
            <a:r>
              <a:rPr lang="en-GB" b="0" i="0" u="none" strike="noStrike" dirty="0">
                <a:solidFill>
                  <a:srgbClr val="0D0D0D"/>
                </a:solidFill>
                <a:effectLst/>
                <a:latin typeface="Söhne"/>
              </a:rPr>
              <a:t>Augustine's arrival marked a significant attempt to align the practices of the existing Celtic Church with those of the Roman Church.</a:t>
            </a:r>
          </a:p>
          <a:p>
            <a:r>
              <a:rPr lang="en-GB" dirty="0">
                <a:solidFill>
                  <a:srgbClr val="0D0D0D"/>
                </a:solidFill>
                <a:latin typeface="Söhne"/>
              </a:rPr>
              <a:t>It was interested in authority and organisation.</a:t>
            </a:r>
          </a:p>
          <a:p>
            <a:r>
              <a:rPr lang="en-GB" b="0" i="0" u="none" strike="noStrike" dirty="0">
                <a:solidFill>
                  <a:srgbClr val="0D0D0D"/>
                </a:solidFill>
                <a:effectLst/>
                <a:latin typeface="Söhne"/>
              </a:rPr>
              <a:t>Roman Church dominated the Britain.</a:t>
            </a:r>
          </a:p>
          <a:p>
            <a:endParaRPr lang="en-US" dirty="0"/>
          </a:p>
        </p:txBody>
      </p:sp>
      <p:sp>
        <p:nvSpPr>
          <p:cNvPr id="4" name="Footer Placeholder 3">
            <a:extLst>
              <a:ext uri="{FF2B5EF4-FFF2-40B4-BE49-F238E27FC236}">
                <a16:creationId xmlns:a16="http://schemas.microsoft.com/office/drawing/2014/main" id="{74707472-D88D-E1FA-9213-7A1BCCEBA81F}"/>
              </a:ext>
            </a:extLst>
          </p:cNvPr>
          <p:cNvSpPr>
            <a:spLocks noGrp="1"/>
          </p:cNvSpPr>
          <p:nvPr>
            <p:ph type="ftr" sz="quarter" idx="3"/>
          </p:nvPr>
        </p:nvSpPr>
        <p:spPr/>
        <p:txBody>
          <a:bodyPr/>
          <a:lstStyle/>
          <a:p>
            <a:pPr rtl="0"/>
            <a:r>
              <a:rPr lang="en-GB" noProof="0"/>
              <a:t>PRESENTATION TITLE</a:t>
            </a:r>
          </a:p>
        </p:txBody>
      </p:sp>
      <p:sp>
        <p:nvSpPr>
          <p:cNvPr id="5" name="Slide Number Placeholder 4">
            <a:extLst>
              <a:ext uri="{FF2B5EF4-FFF2-40B4-BE49-F238E27FC236}">
                <a16:creationId xmlns:a16="http://schemas.microsoft.com/office/drawing/2014/main" id="{2C7C1F43-999D-5227-DE89-67F3D6B4F3B0}"/>
              </a:ext>
            </a:extLst>
          </p:cNvPr>
          <p:cNvSpPr>
            <a:spLocks noGrp="1"/>
          </p:cNvSpPr>
          <p:nvPr>
            <p:ph type="sldNum" sz="quarter" idx="4"/>
          </p:nvPr>
        </p:nvSpPr>
        <p:spPr/>
        <p:txBody>
          <a:bodyPr/>
          <a:lstStyle/>
          <a:p>
            <a:pPr rtl="0"/>
            <a:fld id="{294A09A9-5501-47C1-A89A-A340965A2BE2}" type="slidenum">
              <a:rPr lang="en-GB" noProof="0" smtClean="0"/>
              <a:pPr rtl="0"/>
              <a:t>12</a:t>
            </a:fld>
            <a:endParaRPr lang="en-GB" noProof="0"/>
          </a:p>
        </p:txBody>
      </p:sp>
    </p:spTree>
    <p:extLst>
      <p:ext uri="{BB962C8B-B14F-4D97-AF65-F5344CB8AC3E}">
        <p14:creationId xmlns:p14="http://schemas.microsoft.com/office/powerpoint/2010/main" val="1873546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6A7BBF-E4F3-8CB6-24C6-A997C7F8D754}"/>
              </a:ext>
            </a:extLst>
          </p:cNvPr>
          <p:cNvSpPr>
            <a:spLocks noGrp="1"/>
          </p:cNvSpPr>
          <p:nvPr>
            <p:ph type="title"/>
          </p:nvPr>
        </p:nvSpPr>
        <p:spPr/>
        <p:txBody>
          <a:bodyPr/>
          <a:lstStyle/>
          <a:p>
            <a:r>
              <a:rPr lang="tr-TR" dirty="0" err="1"/>
              <a:t>Increase</a:t>
            </a:r>
            <a:r>
              <a:rPr lang="tr-TR" dirty="0"/>
              <a:t> in </a:t>
            </a:r>
            <a:r>
              <a:rPr lang="tr-TR" dirty="0" err="1"/>
              <a:t>Church’s</a:t>
            </a:r>
            <a:r>
              <a:rPr lang="tr-TR" dirty="0"/>
              <a:t> </a:t>
            </a:r>
            <a:r>
              <a:rPr lang="tr-TR" dirty="0" err="1"/>
              <a:t>authority</a:t>
            </a:r>
            <a:endParaRPr lang="tr-TR" dirty="0"/>
          </a:p>
        </p:txBody>
      </p:sp>
      <p:sp>
        <p:nvSpPr>
          <p:cNvPr id="3" name="İçerik Yer Tutucusu 2">
            <a:extLst>
              <a:ext uri="{FF2B5EF4-FFF2-40B4-BE49-F238E27FC236}">
                <a16:creationId xmlns:a16="http://schemas.microsoft.com/office/drawing/2014/main" id="{E80E859D-E6C1-F551-8FD3-A590DC256983}"/>
              </a:ext>
            </a:extLst>
          </p:cNvPr>
          <p:cNvSpPr>
            <a:spLocks noGrp="1"/>
          </p:cNvSpPr>
          <p:nvPr>
            <p:ph idx="1"/>
          </p:nvPr>
        </p:nvSpPr>
        <p:spPr/>
        <p:txBody>
          <a:bodyPr/>
          <a:lstStyle/>
          <a:p>
            <a:r>
              <a:rPr lang="en-GB" i="0" u="none" strike="noStrike" dirty="0">
                <a:solidFill>
                  <a:srgbClr val="0D0D0D"/>
                </a:solidFill>
                <a:effectLst/>
                <a:latin typeface="Söhne"/>
              </a:rPr>
              <a:t>1- Conversion and Missionary Activity</a:t>
            </a:r>
          </a:p>
          <a:p>
            <a:r>
              <a:rPr lang="en-GB" i="0" u="none" strike="noStrike" dirty="0">
                <a:solidFill>
                  <a:srgbClr val="0D0D0D"/>
                </a:solidFill>
                <a:effectLst/>
                <a:latin typeface="Söhne"/>
              </a:rPr>
              <a:t>2- Monasticism and </a:t>
            </a:r>
            <a:r>
              <a:rPr lang="en-GB" i="0" u="none" strike="noStrike" dirty="0" err="1">
                <a:solidFill>
                  <a:srgbClr val="0D0D0D"/>
                </a:solidFill>
                <a:effectLst/>
                <a:latin typeface="Söhne"/>
              </a:rPr>
              <a:t>Centers</a:t>
            </a:r>
            <a:r>
              <a:rPr lang="en-GB" i="0" u="none" strike="noStrike" dirty="0">
                <a:solidFill>
                  <a:srgbClr val="0D0D0D"/>
                </a:solidFill>
                <a:effectLst/>
                <a:latin typeface="Söhne"/>
              </a:rPr>
              <a:t> of Learning</a:t>
            </a:r>
          </a:p>
          <a:p>
            <a:r>
              <a:rPr lang="en-GB" dirty="0">
                <a:solidFill>
                  <a:srgbClr val="0D0D0D"/>
                </a:solidFill>
                <a:latin typeface="Söhne"/>
              </a:rPr>
              <a:t>3- </a:t>
            </a:r>
            <a:r>
              <a:rPr lang="en-GB" i="0" u="none" strike="noStrike" dirty="0">
                <a:solidFill>
                  <a:srgbClr val="0D0D0D"/>
                </a:solidFill>
                <a:effectLst/>
                <a:latin typeface="Söhne"/>
              </a:rPr>
              <a:t>Royal Support</a:t>
            </a:r>
          </a:p>
          <a:p>
            <a:r>
              <a:rPr lang="en-GB" i="0" u="none" strike="noStrike" dirty="0">
                <a:solidFill>
                  <a:srgbClr val="0D0D0D"/>
                </a:solidFill>
                <a:effectLst/>
                <a:latin typeface="Söhne"/>
              </a:rPr>
              <a:t>4- Land Ownership and Economic Power</a:t>
            </a:r>
          </a:p>
          <a:p>
            <a:r>
              <a:rPr lang="en-GB" i="0" u="none" strike="noStrike" dirty="0">
                <a:solidFill>
                  <a:srgbClr val="0D0D0D"/>
                </a:solidFill>
                <a:effectLst/>
                <a:latin typeface="Söhne"/>
              </a:rPr>
              <a:t>5- Integration of Cultural Practices</a:t>
            </a:r>
          </a:p>
          <a:p>
            <a:r>
              <a:rPr lang="en-GB" dirty="0">
                <a:solidFill>
                  <a:srgbClr val="0D0D0D"/>
                </a:solidFill>
                <a:latin typeface="Söhne"/>
              </a:rPr>
              <a:t>6-</a:t>
            </a:r>
            <a:r>
              <a:rPr lang="en-GB" i="0" u="none" strike="noStrike" dirty="0">
                <a:solidFill>
                  <a:srgbClr val="0D0D0D"/>
                </a:solidFill>
                <a:effectLst/>
                <a:latin typeface="Söhne"/>
              </a:rPr>
              <a:t> Council Participation</a:t>
            </a:r>
          </a:p>
          <a:p>
            <a:endParaRPr lang="en-GB" b="1" dirty="0">
              <a:solidFill>
                <a:srgbClr val="0D0D0D"/>
              </a:solidFill>
              <a:latin typeface="Söhne"/>
            </a:endParaRPr>
          </a:p>
          <a:p>
            <a:endParaRPr lang="en-GB" b="1" i="0" u="none" strike="noStrike" dirty="0">
              <a:solidFill>
                <a:srgbClr val="0D0D0D"/>
              </a:solidFill>
              <a:effectLst/>
              <a:latin typeface="Söhne"/>
            </a:endParaRPr>
          </a:p>
          <a:p>
            <a:endParaRPr lang="en-GB" b="1" i="0" u="none" strike="noStrike" dirty="0">
              <a:solidFill>
                <a:srgbClr val="0D0D0D"/>
              </a:solidFill>
              <a:effectLst/>
              <a:latin typeface="Söhne"/>
            </a:endParaRPr>
          </a:p>
          <a:p>
            <a:endParaRPr lang="en-GB" b="0" i="0" u="none" strike="noStrike" dirty="0">
              <a:solidFill>
                <a:srgbClr val="0D0D0D"/>
              </a:solidFill>
              <a:effectLst/>
              <a:latin typeface="Söhne"/>
            </a:endParaRPr>
          </a:p>
        </p:txBody>
      </p:sp>
      <p:sp>
        <p:nvSpPr>
          <p:cNvPr id="4" name="Alt Bilgi Yer Tutucusu 3">
            <a:extLst>
              <a:ext uri="{FF2B5EF4-FFF2-40B4-BE49-F238E27FC236}">
                <a16:creationId xmlns:a16="http://schemas.microsoft.com/office/drawing/2014/main" id="{15CC690C-7454-C586-7B26-EA2FCAF5DFC6}"/>
              </a:ext>
            </a:extLst>
          </p:cNvPr>
          <p:cNvSpPr>
            <a:spLocks noGrp="1"/>
          </p:cNvSpPr>
          <p:nvPr>
            <p:ph type="ftr" sz="quarter" idx="3"/>
          </p:nvPr>
        </p:nvSpPr>
        <p:spPr/>
        <p:txBody>
          <a:bodyPr/>
          <a:lstStyle/>
          <a:p>
            <a:pPr rtl="0"/>
            <a:r>
              <a:rPr lang="en-GB" noProof="0"/>
              <a:t>PRESENTATION TITLE</a:t>
            </a:r>
          </a:p>
        </p:txBody>
      </p:sp>
      <p:sp>
        <p:nvSpPr>
          <p:cNvPr id="5" name="Slayt Numarası Yer Tutucusu 4">
            <a:extLst>
              <a:ext uri="{FF2B5EF4-FFF2-40B4-BE49-F238E27FC236}">
                <a16:creationId xmlns:a16="http://schemas.microsoft.com/office/drawing/2014/main" id="{B1E3D664-B34D-B25D-D1B8-81A328B33D7D}"/>
              </a:ext>
            </a:extLst>
          </p:cNvPr>
          <p:cNvSpPr>
            <a:spLocks noGrp="1"/>
          </p:cNvSpPr>
          <p:nvPr>
            <p:ph type="sldNum" sz="quarter" idx="4"/>
          </p:nvPr>
        </p:nvSpPr>
        <p:spPr/>
        <p:txBody>
          <a:bodyPr/>
          <a:lstStyle/>
          <a:p>
            <a:pPr rtl="0"/>
            <a:fld id="{294A09A9-5501-47C1-A89A-A340965A2BE2}" type="slidenum">
              <a:rPr lang="en-GB" noProof="0" smtClean="0"/>
              <a:pPr rtl="0"/>
              <a:t>13</a:t>
            </a:fld>
            <a:endParaRPr lang="en-GB" noProof="0"/>
          </a:p>
        </p:txBody>
      </p:sp>
    </p:spTree>
    <p:extLst>
      <p:ext uri="{BB962C8B-B14F-4D97-AF65-F5344CB8AC3E}">
        <p14:creationId xmlns:p14="http://schemas.microsoft.com/office/powerpoint/2010/main" val="3375321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A5741C-9988-83FE-A941-B5DFA003027F}"/>
              </a:ext>
            </a:extLst>
          </p:cNvPr>
          <p:cNvSpPr>
            <a:spLocks noGrp="1"/>
          </p:cNvSpPr>
          <p:nvPr>
            <p:ph type="title"/>
          </p:nvPr>
        </p:nvSpPr>
        <p:spPr>
          <a:xfrm>
            <a:off x="1136397" y="502020"/>
            <a:ext cx="5323715" cy="1642970"/>
          </a:xfrm>
        </p:spPr>
        <p:txBody>
          <a:bodyPr anchor="b">
            <a:normAutofit/>
          </a:bodyPr>
          <a:lstStyle/>
          <a:p>
            <a:r>
              <a:rPr lang="en-US" sz="4000" dirty="0"/>
              <a:t>The Vikings</a:t>
            </a:r>
          </a:p>
        </p:txBody>
      </p:sp>
      <p:sp>
        <p:nvSpPr>
          <p:cNvPr id="4" name="Footer Placeholder 3">
            <a:extLst>
              <a:ext uri="{FF2B5EF4-FFF2-40B4-BE49-F238E27FC236}">
                <a16:creationId xmlns:a16="http://schemas.microsoft.com/office/drawing/2014/main" id="{0C69E9A7-F308-0957-9B9F-E67DFB6723A4}"/>
              </a:ext>
            </a:extLst>
          </p:cNvPr>
          <p:cNvSpPr>
            <a:spLocks noGrp="1"/>
          </p:cNvSpPr>
          <p:nvPr>
            <p:ph type="ftr" sz="quarter" idx="3"/>
          </p:nvPr>
        </p:nvSpPr>
        <p:spPr>
          <a:xfrm rot="5400000">
            <a:off x="-1828800" y="1983972"/>
            <a:ext cx="4114800" cy="365125"/>
          </a:xfrm>
        </p:spPr>
        <p:txBody>
          <a:bodyPr>
            <a:normAutofit/>
          </a:bodyPr>
          <a:lstStyle/>
          <a:p>
            <a:pPr algn="l" rtl="0">
              <a:spcAft>
                <a:spcPts val="600"/>
              </a:spcAft>
            </a:pPr>
            <a:r>
              <a:rPr lang="en-GB" sz="1100" noProof="0">
                <a:solidFill>
                  <a:schemeClr val="tx1">
                    <a:lumMod val="50000"/>
                    <a:lumOff val="50000"/>
                  </a:schemeClr>
                </a:solidFill>
              </a:rPr>
              <a:t>PRESENTATION TITLE</a:t>
            </a:r>
          </a:p>
        </p:txBody>
      </p:sp>
      <p:sp>
        <p:nvSpPr>
          <p:cNvPr id="3" name="Content Placeholder 2">
            <a:extLst>
              <a:ext uri="{FF2B5EF4-FFF2-40B4-BE49-F238E27FC236}">
                <a16:creationId xmlns:a16="http://schemas.microsoft.com/office/drawing/2014/main" id="{808A8A91-72E9-846A-10F0-FF89CBFE2AB3}"/>
              </a:ext>
            </a:extLst>
          </p:cNvPr>
          <p:cNvSpPr>
            <a:spLocks noGrp="1"/>
          </p:cNvSpPr>
          <p:nvPr>
            <p:ph idx="1"/>
          </p:nvPr>
        </p:nvSpPr>
        <p:spPr>
          <a:xfrm>
            <a:off x="1144923" y="2405894"/>
            <a:ext cx="5315189" cy="3535083"/>
          </a:xfrm>
        </p:spPr>
        <p:txBody>
          <a:bodyPr anchor="t">
            <a:normAutofit/>
          </a:bodyPr>
          <a:lstStyle/>
          <a:p>
            <a:r>
              <a:rPr lang="en-US" sz="2000" dirty="0"/>
              <a:t>“Pirates”</a:t>
            </a:r>
          </a:p>
          <a:p>
            <a:r>
              <a:rPr lang="en-US" sz="2000" dirty="0"/>
              <a:t>“The people of the sea inlets”</a:t>
            </a:r>
          </a:p>
        </p:txBody>
      </p:sp>
      <p:sp>
        <p:nvSpPr>
          <p:cNvPr id="2057" name="Rectangle 205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1" name="Rectangle 206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3" name="Rectangle 206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Viking Age arms and armour - Wikipedia">
            <a:extLst>
              <a:ext uri="{FF2B5EF4-FFF2-40B4-BE49-F238E27FC236}">
                <a16:creationId xmlns:a16="http://schemas.microsoft.com/office/drawing/2014/main" id="{F0988313-66DA-60D1-F957-3339A0871C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75967" y="2341381"/>
            <a:ext cx="4170530" cy="220713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2B90BC6-C6D5-0AED-754B-975DDAC1CBFE}"/>
              </a:ext>
            </a:extLst>
          </p:cNvPr>
          <p:cNvSpPr>
            <a:spLocks noGrp="1"/>
          </p:cNvSpPr>
          <p:nvPr>
            <p:ph type="sldNum" sz="quarter" idx="4"/>
          </p:nvPr>
        </p:nvSpPr>
        <p:spPr>
          <a:xfrm>
            <a:off x="11704320" y="6459378"/>
            <a:ext cx="448056" cy="365125"/>
          </a:xfrm>
        </p:spPr>
        <p:txBody>
          <a:bodyPr>
            <a:normAutofit/>
          </a:bodyPr>
          <a:lstStyle/>
          <a:p>
            <a:pPr rtl="0">
              <a:spcAft>
                <a:spcPts val="600"/>
              </a:spcAft>
            </a:pPr>
            <a:fld id="{294A09A9-5501-47C1-A89A-A340965A2BE2}" type="slidenum">
              <a:rPr lang="en-GB" sz="1100" noProof="0">
                <a:solidFill>
                  <a:srgbClr val="FFFFFF"/>
                </a:solidFill>
              </a:rPr>
              <a:pPr rtl="0">
                <a:spcAft>
                  <a:spcPts val="600"/>
                </a:spcAft>
              </a:pPr>
              <a:t>14</a:t>
            </a:fld>
            <a:endParaRPr lang="en-GB" sz="1100" noProof="0">
              <a:solidFill>
                <a:srgbClr val="FFFFFF"/>
              </a:solidFill>
            </a:endParaRPr>
          </a:p>
        </p:txBody>
      </p:sp>
    </p:spTree>
    <p:extLst>
      <p:ext uri="{BB962C8B-B14F-4D97-AF65-F5344CB8AC3E}">
        <p14:creationId xmlns:p14="http://schemas.microsoft.com/office/powerpoint/2010/main" val="3759449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5E2E3E-148D-4BE4-88A4-447C4BC35E68}"/>
              </a:ext>
            </a:extLst>
          </p:cNvPr>
          <p:cNvSpPr>
            <a:spLocks noGrp="1"/>
          </p:cNvSpPr>
          <p:nvPr>
            <p:ph type="title"/>
          </p:nvPr>
        </p:nvSpPr>
        <p:spPr/>
        <p:txBody>
          <a:bodyPr rtlCol="0"/>
          <a:lstStyle/>
          <a:p>
            <a:pPr rtl="0"/>
            <a:r>
              <a:rPr lang="en-GB" dirty="0"/>
              <a:t>Timeline </a:t>
            </a:r>
          </a:p>
        </p:txBody>
      </p:sp>
      <p:graphicFrame>
        <p:nvGraphicFramePr>
          <p:cNvPr id="2" name="Diagram 2" descr="SmartArt graphic">
            <a:extLst>
              <a:ext uri="{FF2B5EF4-FFF2-40B4-BE49-F238E27FC236}">
                <a16:creationId xmlns:a16="http://schemas.microsoft.com/office/drawing/2014/main" id="{364D30CB-C02F-4FE1-9E72-11B75FF74851}"/>
              </a:ext>
            </a:extLst>
          </p:cNvPr>
          <p:cNvGraphicFramePr/>
          <p:nvPr>
            <p:extLst>
              <p:ext uri="{D42A27DB-BD31-4B8C-83A1-F6EECF244321}">
                <p14:modId xmlns:p14="http://schemas.microsoft.com/office/powerpoint/2010/main" val="1948983776"/>
              </p:ext>
            </p:extLst>
          </p:nvPr>
        </p:nvGraphicFramePr>
        <p:xfrm>
          <a:off x="1245325" y="1706563"/>
          <a:ext cx="9779182" cy="4363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140F55DB-0AAD-684A-B0E2-8EF58E039423}"/>
              </a:ext>
            </a:extLst>
          </p:cNvPr>
          <p:cNvSpPr>
            <a:spLocks noGrp="1"/>
          </p:cNvSpPr>
          <p:nvPr>
            <p:ph type="ftr" sz="quarter" idx="3"/>
          </p:nvPr>
        </p:nvSpPr>
        <p:spPr/>
        <p:txBody>
          <a:bodyPr rtlCol="0"/>
          <a:lstStyle/>
          <a:p>
            <a:pPr rtl="0"/>
            <a:r>
              <a:rPr lang="en-GB" dirty="0"/>
              <a:t>PRESENTATION TITLE</a:t>
            </a:r>
          </a:p>
        </p:txBody>
      </p:sp>
      <p:sp>
        <p:nvSpPr>
          <p:cNvPr id="6" name="Slide Number Placeholder 5">
            <a:extLst>
              <a:ext uri="{FF2B5EF4-FFF2-40B4-BE49-F238E27FC236}">
                <a16:creationId xmlns:a16="http://schemas.microsoft.com/office/drawing/2014/main" id="{280037C3-0E79-CD4B-92A9-5B5F9E74A60B}"/>
              </a:ext>
            </a:extLst>
          </p:cNvPr>
          <p:cNvSpPr>
            <a:spLocks noGrp="1"/>
          </p:cNvSpPr>
          <p:nvPr>
            <p:ph type="sldNum" sz="quarter" idx="4"/>
          </p:nvPr>
        </p:nvSpPr>
        <p:spPr/>
        <p:txBody>
          <a:bodyPr rtlCol="0"/>
          <a:lstStyle/>
          <a:p>
            <a:pPr rtl="0"/>
            <a:fld id="{294A09A9-5501-47C1-A89A-A340965A2BE2}" type="slidenum">
              <a:rPr lang="en-GB" smtClean="0"/>
              <a:t>15</a:t>
            </a:fld>
            <a:endParaRPr lang="en-GB" dirty="0"/>
          </a:p>
        </p:txBody>
      </p:sp>
    </p:spTree>
    <p:extLst>
      <p:ext uri="{BB962C8B-B14F-4D97-AF65-F5344CB8AC3E}">
        <p14:creationId xmlns:p14="http://schemas.microsoft.com/office/powerpoint/2010/main" val="932498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6E2EAA-76D7-F682-1941-76C9F663393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0C3BF68-4FD5-208F-469E-1D87EE4E6E95}"/>
              </a:ext>
            </a:extLst>
          </p:cNvPr>
          <p:cNvSpPr>
            <a:spLocks noGrp="1"/>
          </p:cNvSpPr>
          <p:nvPr>
            <p:ph idx="1"/>
          </p:nvPr>
        </p:nvSpPr>
        <p:spPr/>
        <p:txBody>
          <a:bodyPr/>
          <a:lstStyle/>
          <a:p>
            <a:r>
              <a:rPr lang="tr-TR" dirty="0"/>
              <a:t>Viking </a:t>
            </a:r>
            <a:r>
              <a:rPr lang="tr-TR" dirty="0" err="1"/>
              <a:t>rule</a:t>
            </a:r>
            <a:r>
              <a:rPr lang="tr-TR" dirty="0"/>
              <a:t>: </a:t>
            </a:r>
            <a:r>
              <a:rPr lang="tr-TR" dirty="0" err="1"/>
              <a:t>the</a:t>
            </a:r>
            <a:r>
              <a:rPr lang="tr-TR" dirty="0"/>
              <a:t> </a:t>
            </a:r>
            <a:r>
              <a:rPr lang="tr-TR" dirty="0" err="1"/>
              <a:t>Danelaw</a:t>
            </a:r>
            <a:r>
              <a:rPr lang="tr-TR" dirty="0"/>
              <a:t> </a:t>
            </a:r>
            <a:r>
              <a:rPr lang="tr-TR" dirty="0" err="1"/>
              <a:t>vs</a:t>
            </a:r>
            <a:r>
              <a:rPr lang="tr-TR" dirty="0"/>
              <a:t> </a:t>
            </a:r>
            <a:r>
              <a:rPr lang="tr-TR" dirty="0" err="1"/>
              <a:t>King</a:t>
            </a:r>
            <a:r>
              <a:rPr lang="tr-TR" dirty="0"/>
              <a:t> </a:t>
            </a:r>
            <a:r>
              <a:rPr lang="tr-TR" dirty="0" err="1"/>
              <a:t>Alfred</a:t>
            </a:r>
            <a:endParaRPr lang="tr-TR" dirty="0"/>
          </a:p>
          <a:p>
            <a:r>
              <a:rPr lang="tr-TR" dirty="0" err="1"/>
              <a:t>Walled</a:t>
            </a:r>
            <a:r>
              <a:rPr lang="tr-TR" dirty="0"/>
              <a:t> </a:t>
            </a:r>
            <a:r>
              <a:rPr lang="tr-TR" dirty="0" err="1"/>
              <a:t>settlements</a:t>
            </a:r>
            <a:r>
              <a:rPr lang="tr-TR" dirty="0"/>
              <a:t>: </a:t>
            </a:r>
            <a:r>
              <a:rPr lang="tr-TR" dirty="0" err="1"/>
              <a:t>burghs</a:t>
            </a:r>
            <a:endParaRPr lang="tr-TR" dirty="0"/>
          </a:p>
        </p:txBody>
      </p:sp>
      <p:sp>
        <p:nvSpPr>
          <p:cNvPr id="4" name="Alt Bilgi Yer Tutucusu 3">
            <a:extLst>
              <a:ext uri="{FF2B5EF4-FFF2-40B4-BE49-F238E27FC236}">
                <a16:creationId xmlns:a16="http://schemas.microsoft.com/office/drawing/2014/main" id="{070B9DB3-F242-CC85-9D3D-12E7FD5B9185}"/>
              </a:ext>
            </a:extLst>
          </p:cNvPr>
          <p:cNvSpPr>
            <a:spLocks noGrp="1"/>
          </p:cNvSpPr>
          <p:nvPr>
            <p:ph type="ftr" sz="quarter" idx="3"/>
          </p:nvPr>
        </p:nvSpPr>
        <p:spPr/>
        <p:txBody>
          <a:bodyPr/>
          <a:lstStyle/>
          <a:p>
            <a:pPr rtl="0"/>
            <a:r>
              <a:rPr lang="en-GB" noProof="0"/>
              <a:t>PRESENTATION TITLE</a:t>
            </a:r>
          </a:p>
        </p:txBody>
      </p:sp>
      <p:sp>
        <p:nvSpPr>
          <p:cNvPr id="5" name="Slayt Numarası Yer Tutucusu 4">
            <a:extLst>
              <a:ext uri="{FF2B5EF4-FFF2-40B4-BE49-F238E27FC236}">
                <a16:creationId xmlns:a16="http://schemas.microsoft.com/office/drawing/2014/main" id="{3109F6C6-DBAD-894A-21E1-17FAA47FACF9}"/>
              </a:ext>
            </a:extLst>
          </p:cNvPr>
          <p:cNvSpPr>
            <a:spLocks noGrp="1"/>
          </p:cNvSpPr>
          <p:nvPr>
            <p:ph type="sldNum" sz="quarter" idx="4"/>
          </p:nvPr>
        </p:nvSpPr>
        <p:spPr/>
        <p:txBody>
          <a:bodyPr/>
          <a:lstStyle/>
          <a:p>
            <a:pPr rtl="0"/>
            <a:fld id="{294A09A9-5501-47C1-A89A-A340965A2BE2}" type="slidenum">
              <a:rPr lang="en-GB" noProof="0" smtClean="0"/>
              <a:pPr rtl="0"/>
              <a:t>16</a:t>
            </a:fld>
            <a:endParaRPr lang="en-GB" noProof="0"/>
          </a:p>
        </p:txBody>
      </p:sp>
    </p:spTree>
    <p:extLst>
      <p:ext uri="{BB962C8B-B14F-4D97-AF65-F5344CB8AC3E}">
        <p14:creationId xmlns:p14="http://schemas.microsoft.com/office/powerpoint/2010/main" val="1766870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Oval 103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5" name="Group 1034">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103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03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1026" name="Picture 2" descr="What Inside the Oseberg Ship One of The Greatest Viking Ships? – BaviPower">
            <a:extLst>
              <a:ext uri="{FF2B5EF4-FFF2-40B4-BE49-F238E27FC236}">
                <a16:creationId xmlns:a16="http://schemas.microsoft.com/office/drawing/2014/main" id="{33A6F574-3F66-6CF1-6682-7B355AE4E4A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17770" y="1720241"/>
            <a:ext cx="3952579" cy="339785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4C97121-8C2E-C06F-5461-F0ECFAFFDA36}"/>
              </a:ext>
            </a:extLst>
          </p:cNvPr>
          <p:cNvSpPr>
            <a:spLocks noGrp="1"/>
          </p:cNvSpPr>
          <p:nvPr>
            <p:ph idx="1"/>
          </p:nvPr>
        </p:nvSpPr>
        <p:spPr>
          <a:xfrm>
            <a:off x="6297516" y="875194"/>
            <a:ext cx="5056282" cy="2913872"/>
          </a:xfrm>
        </p:spPr>
        <p:txBody>
          <a:bodyPr anchor="t">
            <a:noAutofit/>
          </a:bodyPr>
          <a:lstStyle/>
          <a:p>
            <a:r>
              <a:rPr lang="en-US" sz="1600" dirty="0">
                <a:solidFill>
                  <a:schemeClr val="tx1">
                    <a:alpha val="80000"/>
                  </a:schemeClr>
                </a:solidFill>
                <a:latin typeface="Calibri" panose="020F0502020204030204" pitchFamily="34" charset="0"/>
                <a:cs typeface="Calibri" panose="020F0502020204030204" pitchFamily="34" charset="0"/>
              </a:rPr>
              <a:t>They were </a:t>
            </a:r>
            <a:r>
              <a:rPr lang="en-US" sz="1600" dirty="0">
                <a:solidFill>
                  <a:schemeClr val="tx1">
                    <a:alpha val="80000"/>
                  </a:schemeClr>
                </a:solidFill>
                <a:highlight>
                  <a:srgbClr val="FF00FF"/>
                </a:highlight>
                <a:latin typeface="Calibri" panose="020F0502020204030204" pitchFamily="34" charset="0"/>
                <a:cs typeface="Calibri" panose="020F0502020204030204" pitchFamily="34" charset="0"/>
              </a:rPr>
              <a:t>skilled carpenters and shipbuilders</a:t>
            </a:r>
          </a:p>
          <a:p>
            <a:r>
              <a:rPr lang="tr-TR" sz="1600" b="0" i="0" dirty="0" err="1">
                <a:solidFill>
                  <a:srgbClr val="0D0D0D"/>
                </a:solidFill>
                <a:effectLst/>
                <a:latin typeface="Calibri" panose="020F0502020204030204" pitchFamily="34" charset="0"/>
                <a:cs typeface="Calibri" panose="020F0502020204030204" pitchFamily="34" charset="0"/>
              </a:rPr>
              <a:t>One</a:t>
            </a:r>
            <a:r>
              <a:rPr lang="tr-TR" sz="1600" b="0" i="0" dirty="0">
                <a:solidFill>
                  <a:srgbClr val="0D0D0D"/>
                </a:solidFill>
                <a:effectLst/>
                <a:latin typeface="Calibri" panose="020F0502020204030204" pitchFamily="34" charset="0"/>
                <a:cs typeface="Calibri" panose="020F0502020204030204" pitchFamily="34" charset="0"/>
              </a:rPr>
              <a:t> of </a:t>
            </a:r>
            <a:r>
              <a:rPr lang="tr-TR" sz="1600" b="0" i="0" dirty="0" err="1">
                <a:solidFill>
                  <a:srgbClr val="0D0D0D"/>
                </a:solidFill>
                <a:effectLst/>
                <a:latin typeface="Calibri" panose="020F0502020204030204" pitchFamily="34" charset="0"/>
                <a:cs typeface="Calibri" panose="020F0502020204030204" pitchFamily="34" charset="0"/>
              </a:rPr>
              <a:t>the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most</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iconic</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examples</a:t>
            </a:r>
            <a:r>
              <a:rPr lang="tr-TR" sz="1600" b="0" i="0" dirty="0">
                <a:solidFill>
                  <a:srgbClr val="0D0D0D"/>
                </a:solidFill>
                <a:effectLst/>
                <a:latin typeface="Calibri" panose="020F0502020204030204" pitchFamily="34" charset="0"/>
                <a:cs typeface="Calibri" panose="020F0502020204030204" pitchFamily="34" charset="0"/>
              </a:rPr>
              <a:t> of Viking </a:t>
            </a:r>
            <a:r>
              <a:rPr lang="tr-TR" sz="1600" b="0" i="0" dirty="0" err="1">
                <a:solidFill>
                  <a:srgbClr val="0D0D0D"/>
                </a:solidFill>
                <a:effectLst/>
                <a:latin typeface="Calibri" panose="020F0502020204030204" pitchFamily="34" charset="0"/>
                <a:cs typeface="Calibri" panose="020F0502020204030204" pitchFamily="34" charset="0"/>
              </a:rPr>
              <a:t>craftsmanship</a:t>
            </a:r>
            <a:r>
              <a:rPr lang="tr-TR" sz="1600" b="0" i="0" dirty="0">
                <a:solidFill>
                  <a:srgbClr val="0D0D0D"/>
                </a:solidFill>
                <a:effectLst/>
                <a:latin typeface="Calibri" panose="020F0502020204030204" pitchFamily="34" charset="0"/>
                <a:cs typeface="Calibri" panose="020F0502020204030204" pitchFamily="34" charset="0"/>
              </a:rPr>
              <a:t> is </a:t>
            </a:r>
            <a:r>
              <a:rPr lang="tr-TR" sz="1600" b="0" i="0" dirty="0" err="1">
                <a:solidFill>
                  <a:srgbClr val="0D0D0D"/>
                </a:solidFill>
                <a:effectLst/>
                <a:latin typeface="Calibri" panose="020F0502020204030204" pitchFamily="34" charset="0"/>
                <a:cs typeface="Calibri" panose="020F0502020204030204" pitchFamily="34" charset="0"/>
              </a:rPr>
              <a:t>the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Oseberg</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ship</a:t>
            </a:r>
            <a:r>
              <a:rPr lang="tr-TR" sz="1600" b="0" i="0" dirty="0">
                <a:solidFill>
                  <a:srgbClr val="0D0D0D"/>
                </a:solidFill>
                <a:effectLst/>
                <a:latin typeface="Calibri" panose="020F0502020204030204" pitchFamily="34" charset="0"/>
                <a:cs typeface="Calibri" panose="020F0502020204030204" pitchFamily="34" charset="0"/>
              </a:rPr>
              <a:t> </a:t>
            </a:r>
            <a:endParaRPr lang="en-US" sz="1600" b="1" dirty="0">
              <a:solidFill>
                <a:schemeClr val="tx1">
                  <a:alpha val="80000"/>
                </a:schemeClr>
              </a:solidFill>
              <a:latin typeface="Calibri" panose="020F0502020204030204" pitchFamily="34" charset="0"/>
              <a:cs typeface="Calibri" panose="020F0502020204030204" pitchFamily="34" charset="0"/>
            </a:endParaRPr>
          </a:p>
          <a:p>
            <a:r>
              <a:rPr lang="tr-TR" sz="1600" b="0" i="0" dirty="0" err="1">
                <a:solidFill>
                  <a:srgbClr val="0D0D0D"/>
                </a:solidFill>
                <a:effectLst/>
                <a:latin typeface="Calibri" panose="020F0502020204030204" pitchFamily="34" charset="0"/>
                <a:cs typeface="Calibri" panose="020F0502020204030204" pitchFamily="34" charset="0"/>
              </a:rPr>
              <a:t>The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Vikings</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proficiency</a:t>
            </a:r>
            <a:r>
              <a:rPr lang="tr-TR" sz="1600" b="0" i="0" dirty="0">
                <a:solidFill>
                  <a:srgbClr val="0D0D0D"/>
                </a:solidFill>
                <a:effectLst/>
                <a:latin typeface="Calibri" panose="020F0502020204030204" pitchFamily="34" charset="0"/>
                <a:cs typeface="Calibri" panose="020F0502020204030204" pitchFamily="34" charset="0"/>
              </a:rPr>
              <a:t> in </a:t>
            </a:r>
            <a:r>
              <a:rPr lang="tr-TR" sz="1600" b="0" i="0" dirty="0" err="1">
                <a:solidFill>
                  <a:srgbClr val="0D0D0D"/>
                </a:solidFill>
                <a:effectLst/>
                <a:latin typeface="Calibri" panose="020F0502020204030204" pitchFamily="34" charset="0"/>
                <a:cs typeface="Calibri" panose="020F0502020204030204" pitchFamily="34" charset="0"/>
              </a:rPr>
              <a:t>shipbuilding</a:t>
            </a:r>
            <a:r>
              <a:rPr lang="tr-TR" sz="1600" b="0" i="0" dirty="0">
                <a:solidFill>
                  <a:srgbClr val="0D0D0D"/>
                </a:solidFill>
                <a:effectLst/>
                <a:latin typeface="Calibri" panose="020F0502020204030204" pitchFamily="34" charset="0"/>
                <a:cs typeface="Calibri" panose="020F0502020204030204" pitchFamily="34" charset="0"/>
              </a:rPr>
              <a:t> not </a:t>
            </a:r>
            <a:r>
              <a:rPr lang="tr-TR" sz="1600" b="0" i="0" dirty="0" err="1">
                <a:solidFill>
                  <a:srgbClr val="0D0D0D"/>
                </a:solidFill>
                <a:effectLst/>
                <a:latin typeface="Calibri" panose="020F0502020204030204" pitchFamily="34" charset="0"/>
                <a:cs typeface="Calibri" panose="020F0502020204030204" pitchFamily="34" charset="0"/>
              </a:rPr>
              <a:t>only</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facilitated</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their</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exploration</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of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faraway</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places</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but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also</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facilitated</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their</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interaction</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with</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other</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cultures</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through</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trade</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and</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C0C0C0"/>
                </a:highlight>
                <a:latin typeface="Calibri" panose="020F0502020204030204" pitchFamily="34" charset="0"/>
                <a:cs typeface="Calibri" panose="020F0502020204030204" pitchFamily="34" charset="0"/>
              </a:rPr>
              <a:t>exploration</a:t>
            </a:r>
            <a:r>
              <a:rPr lang="tr-TR" sz="1600" b="0" i="0" dirty="0">
                <a:solidFill>
                  <a:srgbClr val="0D0D0D"/>
                </a:solidFill>
                <a:effectLst/>
                <a:highlight>
                  <a:srgbClr val="C0C0C0"/>
                </a:highlight>
                <a:latin typeface="Calibri" panose="020F0502020204030204" pitchFamily="34" charset="0"/>
                <a:cs typeface="Calibri" panose="020F0502020204030204" pitchFamily="34" charset="0"/>
              </a:rPr>
              <a:t>. </a:t>
            </a:r>
          </a:p>
          <a:p>
            <a:r>
              <a:rPr lang="tr-TR" sz="1600" b="0" i="0" dirty="0" err="1">
                <a:solidFill>
                  <a:srgbClr val="0D0D0D"/>
                </a:solidFill>
                <a:effectLst/>
                <a:latin typeface="Calibri" panose="020F0502020204030204" pitchFamily="34" charset="0"/>
                <a:cs typeface="Calibri" panose="020F0502020204030204" pitchFamily="34" charset="0"/>
              </a:rPr>
              <a:t>These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voyages</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allowed</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the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Vikings</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to</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acquire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luxury</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goods</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such</a:t>
            </a:r>
            <a:r>
              <a:rPr lang="tr-TR" sz="1600" b="0" i="0" dirty="0">
                <a:solidFill>
                  <a:srgbClr val="0D0D0D"/>
                </a:solidFill>
                <a:effectLst/>
                <a:latin typeface="Calibri" panose="020F0502020204030204" pitchFamily="34" charset="0"/>
                <a:cs typeface="Calibri" panose="020F0502020204030204" pitchFamily="34" charset="0"/>
              </a:rPr>
              <a:t> as </a:t>
            </a:r>
            <a:r>
              <a:rPr lang="tr-TR" sz="1600" b="0" i="0" dirty="0" err="1">
                <a:solidFill>
                  <a:srgbClr val="0D0D0D"/>
                </a:solidFill>
                <a:effectLst/>
                <a:latin typeface="Calibri" panose="020F0502020204030204" pitchFamily="34" charset="0"/>
                <a:cs typeface="Calibri" panose="020F0502020204030204" pitchFamily="34" charset="0"/>
              </a:rPr>
              <a:t>spices</a:t>
            </a:r>
            <a:r>
              <a:rPr lang="tr-TR" sz="1600" b="0" i="0" dirty="0">
                <a:solidFill>
                  <a:srgbClr val="0D0D0D"/>
                </a:solidFill>
                <a:effectLst/>
                <a:latin typeface="Calibri" panose="020F0502020204030204" pitchFamily="34" charset="0"/>
                <a:cs typeface="Calibri" panose="020F0502020204030204" pitchFamily="34" charset="0"/>
              </a:rPr>
              <a:t>, silk, </a:t>
            </a:r>
            <a:r>
              <a:rPr lang="tr-TR" sz="1600" b="0" i="0" dirty="0" err="1">
                <a:solidFill>
                  <a:srgbClr val="0D0D0D"/>
                </a:solidFill>
                <a:effectLst/>
                <a:latin typeface="Calibri" panose="020F0502020204030204" pitchFamily="34" charset="0"/>
                <a:cs typeface="Calibri" panose="020F0502020204030204" pitchFamily="34" charset="0"/>
              </a:rPr>
              <a:t>and</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precious</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metals</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which</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were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highly</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prized</a:t>
            </a:r>
            <a:r>
              <a:rPr lang="tr-TR" sz="1600" b="0" i="0" dirty="0">
                <a:solidFill>
                  <a:srgbClr val="0D0D0D"/>
                </a:solidFill>
                <a:effectLst/>
                <a:latin typeface="Calibri" panose="020F0502020204030204" pitchFamily="34" charset="0"/>
                <a:cs typeface="Calibri" panose="020F0502020204030204" pitchFamily="34" charset="0"/>
              </a:rPr>
              <a:t> in </a:t>
            </a:r>
            <a:r>
              <a:rPr lang="tr-TR" sz="1600" b="0" i="0" dirty="0" err="1">
                <a:solidFill>
                  <a:srgbClr val="0D0D0D"/>
                </a:solidFill>
                <a:effectLst/>
                <a:latin typeface="Calibri" panose="020F0502020204030204" pitchFamily="34" charset="0"/>
                <a:cs typeface="Calibri" panose="020F0502020204030204" pitchFamily="34" charset="0"/>
              </a:rPr>
              <a:t>their</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homeland</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and</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served</a:t>
            </a:r>
            <a:r>
              <a:rPr lang="tr-TR" sz="1600" b="0" i="0" dirty="0">
                <a:solidFill>
                  <a:srgbClr val="0D0D0D"/>
                </a:solidFill>
                <a:effectLst/>
                <a:latin typeface="Calibri" panose="020F0502020204030204" pitchFamily="34" charset="0"/>
                <a:cs typeface="Calibri" panose="020F0502020204030204" pitchFamily="34" charset="0"/>
              </a:rPr>
              <a:t> as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symbols</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of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wealth</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and</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status</a:t>
            </a:r>
            <a:r>
              <a:rPr lang="tr-TR" sz="1600" b="0" i="0" dirty="0">
                <a:solidFill>
                  <a:srgbClr val="0D0D0D"/>
                </a:solidFill>
                <a:effectLst/>
                <a:latin typeface="Calibri" panose="020F0502020204030204" pitchFamily="34" charset="0"/>
                <a:cs typeface="Calibri" panose="020F0502020204030204" pitchFamily="34" charset="0"/>
              </a:rPr>
              <a:t>. </a:t>
            </a:r>
          </a:p>
          <a:p>
            <a:r>
              <a:rPr lang="tr-TR" sz="1600" dirty="0" err="1">
                <a:solidFill>
                  <a:srgbClr val="0D0D0D"/>
                </a:solidFill>
                <a:latin typeface="Calibri" panose="020F0502020204030204" pitchFamily="34" charset="0"/>
                <a:cs typeface="Calibri" panose="020F0502020204030204" pitchFamily="34" charset="0"/>
              </a:rPr>
              <a:t>T</a:t>
            </a:r>
            <a:r>
              <a:rPr lang="tr-TR" sz="1600" b="0" i="0" dirty="0" err="1">
                <a:solidFill>
                  <a:srgbClr val="0D0D0D"/>
                </a:solidFill>
                <a:effectLst/>
                <a:latin typeface="Calibri" panose="020F0502020204030204" pitchFamily="34" charset="0"/>
                <a:cs typeface="Calibri" panose="020F0502020204030204" pitchFamily="34" charset="0"/>
              </a:rPr>
              <a:t>he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Vikings</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interactions</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with</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other</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cultures</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through</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trade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and</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exploration</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contributed</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to</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the</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highlight>
                  <a:srgbClr val="FFFF00"/>
                </a:highlight>
                <a:latin typeface="Calibri" panose="020F0502020204030204" pitchFamily="34" charset="0"/>
                <a:cs typeface="Calibri" panose="020F0502020204030204" pitchFamily="34" charset="0"/>
              </a:rPr>
              <a:t>exchange</a:t>
            </a:r>
            <a:r>
              <a:rPr lang="tr-TR" sz="1600" b="0" i="0" dirty="0">
                <a:solidFill>
                  <a:srgbClr val="0D0D0D"/>
                </a:solidFill>
                <a:effectLst/>
                <a:highlight>
                  <a:srgbClr val="FFFF00"/>
                </a:highlight>
                <a:latin typeface="Calibri" panose="020F0502020204030204" pitchFamily="34" charset="0"/>
                <a:cs typeface="Calibri" panose="020F0502020204030204" pitchFamily="34" charset="0"/>
              </a:rPr>
              <a:t> of </a:t>
            </a:r>
            <a:r>
              <a:rPr lang="tr-TR" sz="1600" b="0" i="0" dirty="0" err="1">
                <a:solidFill>
                  <a:srgbClr val="0D0D0D"/>
                </a:solidFill>
                <a:effectLst/>
                <a:highlight>
                  <a:srgbClr val="FFFF00"/>
                </a:highlight>
                <a:latin typeface="Calibri" panose="020F0502020204030204" pitchFamily="34" charset="0"/>
                <a:cs typeface="Calibri" panose="020F0502020204030204" pitchFamily="34" charset="0"/>
              </a:rPr>
              <a:t>ideas</a:t>
            </a:r>
            <a:r>
              <a:rPr lang="tr-TR" sz="1600" b="0" i="0" dirty="0">
                <a:solidFill>
                  <a:srgbClr val="0D0D0D"/>
                </a:solidFill>
                <a:effectLst/>
                <a:highlight>
                  <a:srgbClr val="FF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FFFF00"/>
                </a:highlight>
                <a:latin typeface="Calibri" panose="020F0502020204030204" pitchFamily="34" charset="0"/>
                <a:cs typeface="Calibri" panose="020F0502020204030204" pitchFamily="34" charset="0"/>
              </a:rPr>
              <a:t>technologies</a:t>
            </a:r>
            <a:r>
              <a:rPr lang="tr-TR" sz="1600" b="0" i="0" dirty="0">
                <a:solidFill>
                  <a:srgbClr val="0D0D0D"/>
                </a:solidFill>
                <a:effectLst/>
                <a:highlight>
                  <a:srgbClr val="FF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FFFF00"/>
                </a:highlight>
                <a:latin typeface="Calibri" panose="020F0502020204030204" pitchFamily="34" charset="0"/>
                <a:cs typeface="Calibri" panose="020F0502020204030204" pitchFamily="34" charset="0"/>
              </a:rPr>
              <a:t>and</a:t>
            </a:r>
            <a:r>
              <a:rPr lang="tr-TR" sz="1600" b="0" i="0" dirty="0">
                <a:solidFill>
                  <a:srgbClr val="0D0D0D"/>
                </a:solidFill>
                <a:effectLst/>
                <a:highlight>
                  <a:srgbClr val="FF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FFFF00"/>
                </a:highlight>
                <a:latin typeface="Calibri" panose="020F0502020204030204" pitchFamily="34" charset="0"/>
                <a:cs typeface="Calibri" panose="020F0502020204030204" pitchFamily="34" charset="0"/>
              </a:rPr>
              <a:t>cultural</a:t>
            </a:r>
            <a:r>
              <a:rPr lang="tr-TR" sz="1600" b="0" i="0" dirty="0">
                <a:solidFill>
                  <a:srgbClr val="0D0D0D"/>
                </a:solidFill>
                <a:effectLst/>
                <a:highlight>
                  <a:srgbClr val="FF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FFFF00"/>
                </a:highlight>
                <a:latin typeface="Calibri" panose="020F0502020204030204" pitchFamily="34" charset="0"/>
                <a:cs typeface="Calibri" panose="020F0502020204030204" pitchFamily="34" charset="0"/>
              </a:rPr>
              <a:t>practic</a:t>
            </a:r>
            <a:r>
              <a:rPr lang="tr-TR" sz="1600" b="0" i="0" dirty="0" err="1">
                <a:solidFill>
                  <a:srgbClr val="0D0D0D"/>
                </a:solidFill>
                <a:effectLst/>
                <a:latin typeface="Calibri" panose="020F0502020204030204" pitchFamily="34" charset="0"/>
                <a:cs typeface="Calibri" panose="020F0502020204030204" pitchFamily="34" charset="0"/>
              </a:rPr>
              <a:t>es</a:t>
            </a:r>
            <a:r>
              <a:rPr lang="tr-TR" sz="1600" b="0" i="0" dirty="0">
                <a:solidFill>
                  <a:srgbClr val="0D0D0D"/>
                </a:solidFill>
                <a:effectLst/>
                <a:latin typeface="Calibri" panose="020F0502020204030204" pitchFamily="34" charset="0"/>
                <a:cs typeface="Calibri" panose="020F0502020204030204" pitchFamily="34" charset="0"/>
              </a:rPr>
              <a:t>. </a:t>
            </a:r>
          </a:p>
          <a:p>
            <a:r>
              <a:rPr lang="tr-TR" sz="1600" b="0" i="0" dirty="0" err="1">
                <a:solidFill>
                  <a:srgbClr val="0D0D0D"/>
                </a:solidFill>
                <a:effectLst/>
                <a:latin typeface="Calibri" panose="020F0502020204030204" pitchFamily="34" charset="0"/>
                <a:cs typeface="Calibri" panose="020F0502020204030204" pitchFamily="34" charset="0"/>
              </a:rPr>
              <a:t>They</a:t>
            </a:r>
            <a:r>
              <a:rPr lang="tr-TR" sz="1600" b="0" i="0" dirty="0">
                <a:solidFill>
                  <a:srgbClr val="0D0D0D"/>
                </a:solidFill>
                <a:effectLst/>
                <a:latin typeface="Calibri" panose="020F0502020204030204" pitchFamily="34" charset="0"/>
                <a:cs typeface="Calibri" panose="020F0502020204030204" pitchFamily="34" charset="0"/>
              </a:rPr>
              <a:t> </a:t>
            </a:r>
            <a:r>
              <a:rPr lang="tr-TR" sz="1600" b="0" i="0" dirty="0" err="1">
                <a:solidFill>
                  <a:srgbClr val="0D0D0D"/>
                </a:solidFill>
                <a:effectLst/>
                <a:latin typeface="Calibri" panose="020F0502020204030204" pitchFamily="34" charset="0"/>
                <a:cs typeface="Calibri" panose="020F0502020204030204" pitchFamily="34" charset="0"/>
              </a:rPr>
              <a:t>were</a:t>
            </a:r>
            <a:r>
              <a:rPr lang="tr-TR" sz="1600" b="0" i="0" dirty="0">
                <a:solidFill>
                  <a:srgbClr val="0D0D0D"/>
                </a:solidFill>
                <a:effectLst/>
                <a:latin typeface="Calibri" panose="020F0502020204030204" pitchFamily="34" charset="0"/>
                <a:cs typeface="Calibri" panose="020F0502020204030204" pitchFamily="34" charset="0"/>
              </a:rPr>
              <a:t> not </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ONLY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raiders</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but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also</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skilled</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traders</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and</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diplomats</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who</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forged</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alliances</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and</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established</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diplomatic</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relations</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with</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neighboring</a:t>
            </a:r>
            <a:r>
              <a:rPr lang="tr-TR" sz="1600" b="0" i="0" dirty="0">
                <a:solidFill>
                  <a:srgbClr val="0D0D0D"/>
                </a:solidFill>
                <a:effectLst/>
                <a:highlight>
                  <a:srgbClr val="00FF00"/>
                </a:highlight>
                <a:latin typeface="Calibri" panose="020F0502020204030204" pitchFamily="34" charset="0"/>
                <a:cs typeface="Calibri" panose="020F0502020204030204" pitchFamily="34" charset="0"/>
              </a:rPr>
              <a:t> </a:t>
            </a:r>
            <a:r>
              <a:rPr lang="tr-TR" sz="1600" b="0" i="0" dirty="0" err="1">
                <a:solidFill>
                  <a:srgbClr val="0D0D0D"/>
                </a:solidFill>
                <a:effectLst/>
                <a:highlight>
                  <a:srgbClr val="00FF00"/>
                </a:highlight>
                <a:latin typeface="Calibri" panose="020F0502020204030204" pitchFamily="34" charset="0"/>
                <a:cs typeface="Calibri" panose="020F0502020204030204" pitchFamily="34" charset="0"/>
              </a:rPr>
              <a:t>societies</a:t>
            </a:r>
            <a:r>
              <a:rPr lang="tr-TR" sz="1600" b="0" i="0" dirty="0">
                <a:solidFill>
                  <a:srgbClr val="0D0D0D"/>
                </a:solidFill>
                <a:effectLst/>
                <a:latin typeface="Calibri" panose="020F0502020204030204" pitchFamily="34" charset="0"/>
                <a:cs typeface="Calibri" panose="020F0502020204030204" pitchFamily="34" charset="0"/>
              </a:rPr>
              <a:t>.</a:t>
            </a:r>
          </a:p>
        </p:txBody>
      </p:sp>
      <p:sp>
        <p:nvSpPr>
          <p:cNvPr id="4" name="Footer Placeholder 3">
            <a:extLst>
              <a:ext uri="{FF2B5EF4-FFF2-40B4-BE49-F238E27FC236}">
                <a16:creationId xmlns:a16="http://schemas.microsoft.com/office/drawing/2014/main" id="{B56C2C71-A385-F04C-0F80-6DEEE6D6B3F6}"/>
              </a:ext>
            </a:extLst>
          </p:cNvPr>
          <p:cNvSpPr>
            <a:spLocks noGrp="1"/>
          </p:cNvSpPr>
          <p:nvPr>
            <p:ph type="ftr" sz="quarter" idx="3"/>
          </p:nvPr>
        </p:nvSpPr>
        <p:spPr>
          <a:xfrm rot="16200000">
            <a:off x="9812115" y="1591485"/>
            <a:ext cx="3548094" cy="365125"/>
          </a:xfrm>
        </p:spPr>
        <p:txBody>
          <a:bodyPr>
            <a:normAutofit/>
          </a:bodyPr>
          <a:lstStyle/>
          <a:p>
            <a:pPr rtl="0">
              <a:spcAft>
                <a:spcPts val="600"/>
              </a:spcAft>
            </a:pPr>
            <a:r>
              <a:rPr lang="en-GB" noProof="0">
                <a:solidFill>
                  <a:schemeClr val="tx1">
                    <a:alpha val="60000"/>
                  </a:schemeClr>
                </a:solidFill>
              </a:rPr>
              <a:t>PRESENTATION TITLE</a:t>
            </a:r>
          </a:p>
        </p:txBody>
      </p:sp>
      <p:sp>
        <p:nvSpPr>
          <p:cNvPr id="103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sp>
        <p:nvSpPr>
          <p:cNvPr id="5" name="Slide Number Placeholder 4">
            <a:extLst>
              <a:ext uri="{FF2B5EF4-FFF2-40B4-BE49-F238E27FC236}">
                <a16:creationId xmlns:a16="http://schemas.microsoft.com/office/drawing/2014/main" id="{45CF9C0E-6AA6-20DD-82EE-5F14EA954B81}"/>
              </a:ext>
            </a:extLst>
          </p:cNvPr>
          <p:cNvSpPr>
            <a:spLocks noGrp="1"/>
          </p:cNvSpPr>
          <p:nvPr>
            <p:ph type="sldNum" sz="quarter" idx="4"/>
          </p:nvPr>
        </p:nvSpPr>
        <p:spPr>
          <a:xfrm>
            <a:off x="8610600" y="6356350"/>
            <a:ext cx="2743200" cy="365125"/>
          </a:xfrm>
        </p:spPr>
        <p:txBody>
          <a:bodyPr>
            <a:normAutofit/>
          </a:bodyPr>
          <a:lstStyle/>
          <a:p>
            <a:pPr rtl="0">
              <a:spcAft>
                <a:spcPts val="600"/>
              </a:spcAft>
            </a:pPr>
            <a:fld id="{294A09A9-5501-47C1-A89A-A340965A2BE2}" type="slidenum">
              <a:rPr lang="en-GB" noProof="0">
                <a:solidFill>
                  <a:schemeClr val="tx1">
                    <a:alpha val="60000"/>
                  </a:schemeClr>
                </a:solidFill>
              </a:rPr>
              <a:pPr rtl="0">
                <a:spcAft>
                  <a:spcPts val="600"/>
                </a:spcAft>
              </a:pPr>
              <a:t>17</a:t>
            </a:fld>
            <a:endParaRPr lang="en-GB" noProof="0">
              <a:solidFill>
                <a:schemeClr val="tx1">
                  <a:alpha val="60000"/>
                </a:schemeClr>
              </a:solidFill>
            </a:endParaRPr>
          </a:p>
        </p:txBody>
      </p:sp>
      <p:cxnSp>
        <p:nvCxnSpPr>
          <p:cNvPr id="1041" name="Straight Connector 104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234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056051-1D4A-5EF3-E765-F737843774E4}"/>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dirty="0">
                <a:solidFill>
                  <a:schemeClr val="tx1"/>
                </a:solidFill>
                <a:latin typeface="+mj-lt"/>
                <a:ea typeface="+mj-ea"/>
                <a:cs typeface="+mj-cs"/>
              </a:rPr>
              <a:t>Social Classes in the Viking Society</a:t>
            </a:r>
          </a:p>
        </p:txBody>
      </p:sp>
      <p:sp>
        <p:nvSpPr>
          <p:cNvPr id="4" name="Footer Placeholder 3">
            <a:extLst>
              <a:ext uri="{FF2B5EF4-FFF2-40B4-BE49-F238E27FC236}">
                <a16:creationId xmlns:a16="http://schemas.microsoft.com/office/drawing/2014/main" id="{2A823FA0-A39F-017A-5E7B-841AAEC3B66C}"/>
              </a:ext>
            </a:extLst>
          </p:cNvPr>
          <p:cNvSpPr>
            <a:spLocks noGrp="1"/>
          </p:cNvSpPr>
          <p:nvPr>
            <p:ph type="ftr" sz="quarter" idx="3"/>
          </p:nvPr>
        </p:nvSpPr>
        <p:spPr>
          <a:xfrm>
            <a:off x="4038600" y="6356350"/>
            <a:ext cx="4114800" cy="365125"/>
          </a:xfrm>
        </p:spPr>
        <p:txBody>
          <a:bodyPr vert="horz" lIns="91440" tIns="45720" rIns="91440" bIns="45720" rtlCol="0" anchor="ctr">
            <a:normAutofit/>
          </a:bodyPr>
          <a:lstStyle/>
          <a:p>
            <a:pPr>
              <a:spcAft>
                <a:spcPts val="600"/>
              </a:spcAft>
            </a:pPr>
            <a:r>
              <a:rPr lang="en-US" kern="1200" noProof="0">
                <a:solidFill>
                  <a:schemeClr val="tx1">
                    <a:tint val="75000"/>
                  </a:schemeClr>
                </a:solidFill>
                <a:latin typeface="+mn-lt"/>
                <a:ea typeface="+mn-ea"/>
                <a:cs typeface="+mn-cs"/>
              </a:rPr>
              <a:t>PRESENTATION TITLE</a:t>
            </a:r>
          </a:p>
        </p:txBody>
      </p:sp>
      <p:sp>
        <p:nvSpPr>
          <p:cNvPr id="5" name="Slide Number Placeholder 4">
            <a:extLst>
              <a:ext uri="{FF2B5EF4-FFF2-40B4-BE49-F238E27FC236}">
                <a16:creationId xmlns:a16="http://schemas.microsoft.com/office/drawing/2014/main" id="{145EBCCA-7FE4-1A08-52B1-D50B6D280F8F}"/>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a:spcAft>
                <a:spcPts val="600"/>
              </a:spcAft>
            </a:pPr>
            <a:fld id="{294A09A9-5501-47C1-A89A-A340965A2BE2}" type="slidenum">
              <a:rPr lang="en-US" noProof="0" smtClean="0">
                <a:solidFill>
                  <a:schemeClr val="tx1">
                    <a:tint val="75000"/>
                  </a:schemeClr>
                </a:solidFill>
              </a:rPr>
              <a:pPr>
                <a:spcAft>
                  <a:spcPts val="600"/>
                </a:spcAft>
              </a:pPr>
              <a:t>18</a:t>
            </a:fld>
            <a:endParaRPr lang="en-US" noProof="0">
              <a:solidFill>
                <a:schemeClr val="tx1">
                  <a:tint val="75000"/>
                </a:schemeClr>
              </a:solidFill>
            </a:endParaRPr>
          </a:p>
        </p:txBody>
      </p:sp>
      <p:graphicFrame>
        <p:nvGraphicFramePr>
          <p:cNvPr id="7" name="Table 6">
            <a:extLst>
              <a:ext uri="{FF2B5EF4-FFF2-40B4-BE49-F238E27FC236}">
                <a16:creationId xmlns:a16="http://schemas.microsoft.com/office/drawing/2014/main" id="{253B0351-BB97-159C-E513-A2ED327DAB93}"/>
              </a:ext>
            </a:extLst>
          </p:cNvPr>
          <p:cNvGraphicFramePr/>
          <p:nvPr>
            <p:extLst>
              <p:ext uri="{D42A27DB-BD31-4B8C-83A1-F6EECF244321}">
                <p14:modId xmlns:p14="http://schemas.microsoft.com/office/powerpoint/2010/main" val="2655770259"/>
              </p:ext>
            </p:extLst>
          </p:nvPr>
        </p:nvGraphicFramePr>
        <p:xfrm>
          <a:off x="838200" y="2233072"/>
          <a:ext cx="10512548" cy="3675012"/>
        </p:xfrm>
        <a:graphic>
          <a:graphicData uri="http://schemas.openxmlformats.org/drawingml/2006/table">
            <a:tbl>
              <a:tblPr>
                <a:solidFill>
                  <a:schemeClr val="bg1"/>
                </a:solidFill>
                <a:tableStyleId>{5C22544A-7EE6-4342-B048-85BDC9FD1C3A}</a:tableStyleId>
              </a:tblPr>
              <a:tblGrid>
                <a:gridCol w="1828208">
                  <a:extLst>
                    <a:ext uri="{9D8B030D-6E8A-4147-A177-3AD203B41FA5}">
                      <a16:colId xmlns:a16="http://schemas.microsoft.com/office/drawing/2014/main" val="3906875413"/>
                    </a:ext>
                  </a:extLst>
                </a:gridCol>
                <a:gridCol w="8684340">
                  <a:extLst>
                    <a:ext uri="{9D8B030D-6E8A-4147-A177-3AD203B41FA5}">
                      <a16:colId xmlns:a16="http://schemas.microsoft.com/office/drawing/2014/main" val="1048259522"/>
                    </a:ext>
                  </a:extLst>
                </a:gridCol>
              </a:tblGrid>
              <a:tr h="462635">
                <a:tc>
                  <a:txBody>
                    <a:bodyPr/>
                    <a:lstStyle/>
                    <a:p>
                      <a:endParaRPr lang="en-GB" sz="1500" cap="none" spc="0">
                        <a:solidFill>
                          <a:schemeClr val="tx1"/>
                        </a:solidFill>
                        <a:effectLst/>
                        <a:latin typeface="Helvetica" pitchFamily="2" charset="0"/>
                      </a:endParaRPr>
                    </a:p>
                  </a:txBody>
                  <a:tcPr marL="127062" marR="0" marT="97740" marB="97740">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endParaRPr lang="en-GB" sz="1500" cap="none" spc="0" dirty="0">
                        <a:solidFill>
                          <a:schemeClr val="tx1"/>
                        </a:solidFill>
                        <a:effectLst/>
                        <a:latin typeface="Helvetica" pitchFamily="2" charset="0"/>
                      </a:endParaRPr>
                    </a:p>
                  </a:txBody>
                  <a:tcPr marL="127062" marR="0" marT="97740" marB="97740">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1168872012"/>
                  </a:ext>
                </a:extLst>
              </a:tr>
              <a:tr h="1146812">
                <a:tc>
                  <a:txBody>
                    <a:bodyPr/>
                    <a:lstStyle/>
                    <a:p>
                      <a:r>
                        <a:rPr lang="en-GB" sz="1500" b="1" cap="none" spc="0" dirty="0">
                          <a:solidFill>
                            <a:schemeClr val="tx1"/>
                          </a:solidFill>
                          <a:effectLst/>
                        </a:rPr>
                        <a:t>Jarls</a:t>
                      </a:r>
                      <a:endParaRPr lang="en-GB" sz="1500" b="1" cap="none" spc="0" dirty="0">
                        <a:solidFill>
                          <a:schemeClr val="tx1"/>
                        </a:solidFill>
                        <a:effectLst/>
                        <a:latin typeface="Helvetica" pitchFamily="2" charset="0"/>
                      </a:endParaRPr>
                    </a:p>
                  </a:txBody>
                  <a:tcPr marL="127062" marR="0" marT="97740" marB="97740">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en-GB" sz="1500" cap="none" spc="0">
                          <a:solidFill>
                            <a:schemeClr val="tx1"/>
                          </a:solidFill>
                          <a:effectLst/>
                        </a:rPr>
                        <a:t>• They were powerful noblemen (the heads of influential families, often joined through marriage).</a:t>
                      </a:r>
                    </a:p>
                    <a:p>
                      <a:r>
                        <a:rPr lang="en-GB" sz="1500" cap="none" spc="0">
                          <a:solidFill>
                            <a:schemeClr val="tx1"/>
                          </a:solidFill>
                          <a:effectLst/>
                        </a:rPr>
                        <a:t>• They were wealthy and generally wore fine clothes and intricate jewellery.</a:t>
                      </a:r>
                    </a:p>
                    <a:p>
                      <a:r>
                        <a:rPr lang="en-GB" sz="1500" cap="none" spc="0">
                          <a:solidFill>
                            <a:schemeClr val="tx1"/>
                          </a:solidFill>
                          <a:effectLst/>
                        </a:rPr>
                        <a:t>• They often lived in large, well-appointed longhouses.</a:t>
                      </a:r>
                    </a:p>
                    <a:p>
                      <a:r>
                        <a:rPr lang="en-GB" sz="1500" cap="none" spc="0">
                          <a:solidFill>
                            <a:schemeClr val="tx1"/>
                          </a:solidFill>
                          <a:effectLst/>
                        </a:rPr>
                        <a:t>• The king depended on their support in order to rule.</a:t>
                      </a:r>
                      <a:endParaRPr lang="en-GB" sz="1500" cap="none" spc="0">
                        <a:solidFill>
                          <a:schemeClr val="tx1"/>
                        </a:solidFill>
                        <a:effectLst/>
                        <a:latin typeface="Helvetica" pitchFamily="2" charset="0"/>
                      </a:endParaRPr>
                    </a:p>
                  </a:txBody>
                  <a:tcPr marL="127062" marR="0" marT="97740" marB="97740">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661480207"/>
                  </a:ext>
                </a:extLst>
              </a:tr>
              <a:tr h="1146812">
                <a:tc>
                  <a:txBody>
                    <a:bodyPr/>
                    <a:lstStyle/>
                    <a:p>
                      <a:r>
                        <a:rPr lang="en-GB" sz="1500" b="1" cap="none" spc="0" dirty="0" err="1">
                          <a:solidFill>
                            <a:schemeClr val="tx1"/>
                          </a:solidFill>
                          <a:effectLst/>
                        </a:rPr>
                        <a:t>Karls</a:t>
                      </a:r>
                      <a:endParaRPr lang="en-GB" sz="1500" b="1" cap="none" spc="0" dirty="0">
                        <a:solidFill>
                          <a:schemeClr val="tx1"/>
                        </a:solidFill>
                        <a:effectLst/>
                        <a:latin typeface="Helvetica" pitchFamily="2" charset="0"/>
                      </a:endParaRPr>
                    </a:p>
                  </a:txBody>
                  <a:tcPr marL="127062" marR="0" marT="97740" marB="97740">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en-GB" sz="1500" cap="none" spc="0">
                          <a:solidFill>
                            <a:schemeClr val="tx1"/>
                          </a:solidFill>
                          <a:effectLst/>
                        </a:rPr>
                        <a:t>• They were farmers, merchants and craftsmen (such as silversmiths and shipbuilders).</a:t>
                      </a:r>
                    </a:p>
                    <a:p>
                      <a:r>
                        <a:rPr lang="en-GB" sz="1500" cap="none" spc="0">
                          <a:solidFill>
                            <a:schemeClr val="tx1"/>
                          </a:solidFill>
                          <a:effectLst/>
                        </a:rPr>
                        <a:t>• They made up the majority of Viking communities.</a:t>
                      </a:r>
                    </a:p>
                    <a:p>
                      <a:r>
                        <a:rPr lang="en-GB" sz="1500" cap="none" spc="0">
                          <a:solidFill>
                            <a:schemeClr val="tx1"/>
                          </a:solidFill>
                          <a:effectLst/>
                        </a:rPr>
                        <a:t>• They were 'free' people who were loyal to the king or a jarl and paid taxes to them directly.</a:t>
                      </a:r>
                    </a:p>
                    <a:p>
                      <a:r>
                        <a:rPr lang="en-GB" sz="1500" cap="none" spc="0">
                          <a:solidFill>
                            <a:schemeClr val="tx1"/>
                          </a:solidFill>
                          <a:effectLst/>
                        </a:rPr>
                        <a:t>• Many karls took part in raids.</a:t>
                      </a:r>
                      <a:endParaRPr lang="en-GB" sz="1500" cap="none" spc="0">
                        <a:solidFill>
                          <a:schemeClr val="tx1"/>
                        </a:solidFill>
                        <a:effectLst/>
                        <a:latin typeface="Helvetica" pitchFamily="2" charset="0"/>
                      </a:endParaRPr>
                    </a:p>
                  </a:txBody>
                  <a:tcPr marL="127062" marR="0" marT="97740" marB="97740">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2578796226"/>
                  </a:ext>
                </a:extLst>
              </a:tr>
              <a:tr h="918753">
                <a:tc>
                  <a:txBody>
                    <a:bodyPr/>
                    <a:lstStyle/>
                    <a:p>
                      <a:r>
                        <a:rPr lang="en-GB" sz="1500" b="1" cap="none" spc="0" dirty="0">
                          <a:solidFill>
                            <a:schemeClr val="tx1"/>
                          </a:solidFill>
                          <a:effectLst/>
                        </a:rPr>
                        <a:t>Thralls</a:t>
                      </a:r>
                      <a:endParaRPr lang="en-GB" sz="1500" b="1" cap="none" spc="0" dirty="0">
                        <a:solidFill>
                          <a:schemeClr val="tx1"/>
                        </a:solidFill>
                        <a:effectLst/>
                        <a:latin typeface="Helvetica" pitchFamily="2" charset="0"/>
                      </a:endParaRPr>
                    </a:p>
                  </a:txBody>
                  <a:tcPr marL="127062" marR="0" marT="97740" marB="97740">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en-GB" sz="1500" cap="none" spc="0" dirty="0">
                          <a:solidFill>
                            <a:schemeClr val="tx1"/>
                          </a:solidFill>
                          <a:effectLst/>
                        </a:rPr>
                        <a:t>• This class consisted of slaves, prisoners of war and criminals - the poorest of the poor.</a:t>
                      </a:r>
                    </a:p>
                    <a:p>
                      <a:r>
                        <a:rPr lang="en-GB" sz="1500" cap="none" spc="0" dirty="0">
                          <a:solidFill>
                            <a:schemeClr val="tx1"/>
                          </a:solidFill>
                          <a:effectLst/>
                        </a:rPr>
                        <a:t>• They performed most of the hard work (e.g. farm labour, cutting wood and stone).</a:t>
                      </a:r>
                    </a:p>
                    <a:p>
                      <a:r>
                        <a:rPr lang="en-GB" sz="1500" cap="none" spc="0" dirty="0">
                          <a:solidFill>
                            <a:schemeClr val="tx1"/>
                          </a:solidFill>
                          <a:effectLst/>
                        </a:rPr>
                        <a:t>• They had no rights under the law, but most were treated well.</a:t>
                      </a:r>
                      <a:endParaRPr lang="en-GB" sz="1500" cap="none" spc="0" dirty="0">
                        <a:solidFill>
                          <a:schemeClr val="tx1"/>
                        </a:solidFill>
                        <a:effectLst/>
                        <a:latin typeface="Helvetica" pitchFamily="2" charset="0"/>
                      </a:endParaRPr>
                    </a:p>
                  </a:txBody>
                  <a:tcPr marL="127062" marR="0" marT="97740" marB="97740">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962220385"/>
                  </a:ext>
                </a:extLst>
              </a:tr>
            </a:tbl>
          </a:graphicData>
        </a:graphic>
      </p:graphicFrame>
    </p:spTree>
    <p:extLst>
      <p:ext uri="{BB962C8B-B14F-4D97-AF65-F5344CB8AC3E}">
        <p14:creationId xmlns:p14="http://schemas.microsoft.com/office/powerpoint/2010/main" val="575487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33F82-0016-BBFE-FF4A-6462F8FD7F29}"/>
              </a:ext>
            </a:extLst>
          </p:cNvPr>
          <p:cNvSpPr>
            <a:spLocks noGrp="1"/>
          </p:cNvSpPr>
          <p:nvPr>
            <p:ph type="title"/>
          </p:nvPr>
        </p:nvSpPr>
        <p:spPr/>
        <p:txBody>
          <a:bodyPr/>
          <a:lstStyle/>
          <a:p>
            <a:endParaRPr lang="en-US"/>
          </a:p>
        </p:txBody>
      </p:sp>
      <p:sp>
        <p:nvSpPr>
          <p:cNvPr id="4" name="Footer Placeholder 3">
            <a:extLst>
              <a:ext uri="{FF2B5EF4-FFF2-40B4-BE49-F238E27FC236}">
                <a16:creationId xmlns:a16="http://schemas.microsoft.com/office/drawing/2014/main" id="{763839BC-6DE0-7372-5E31-7AA50BB7DC78}"/>
              </a:ext>
            </a:extLst>
          </p:cNvPr>
          <p:cNvSpPr>
            <a:spLocks noGrp="1"/>
          </p:cNvSpPr>
          <p:nvPr>
            <p:ph type="ftr" sz="quarter" idx="3"/>
          </p:nvPr>
        </p:nvSpPr>
        <p:spPr/>
        <p:txBody>
          <a:bodyPr/>
          <a:lstStyle/>
          <a:p>
            <a:pPr rtl="0"/>
            <a:r>
              <a:rPr lang="en-GB" noProof="0"/>
              <a:t>PRESENTATION TITLE</a:t>
            </a:r>
          </a:p>
        </p:txBody>
      </p:sp>
      <p:sp>
        <p:nvSpPr>
          <p:cNvPr id="5" name="Slide Number Placeholder 4">
            <a:extLst>
              <a:ext uri="{FF2B5EF4-FFF2-40B4-BE49-F238E27FC236}">
                <a16:creationId xmlns:a16="http://schemas.microsoft.com/office/drawing/2014/main" id="{77CF409D-6477-010E-6CDE-C3D9F465290C}"/>
              </a:ext>
            </a:extLst>
          </p:cNvPr>
          <p:cNvSpPr>
            <a:spLocks noGrp="1"/>
          </p:cNvSpPr>
          <p:nvPr>
            <p:ph type="sldNum" sz="quarter" idx="4"/>
          </p:nvPr>
        </p:nvSpPr>
        <p:spPr/>
        <p:txBody>
          <a:bodyPr/>
          <a:lstStyle/>
          <a:p>
            <a:pPr rtl="0"/>
            <a:fld id="{294A09A9-5501-47C1-A89A-A340965A2BE2}" type="slidenum">
              <a:rPr lang="en-GB" noProof="0" smtClean="0"/>
              <a:pPr rtl="0"/>
              <a:t>19</a:t>
            </a:fld>
            <a:endParaRPr lang="en-GB" noProof="0"/>
          </a:p>
        </p:txBody>
      </p:sp>
      <p:pic>
        <p:nvPicPr>
          <p:cNvPr id="8" name="Content Placeholder 7">
            <a:extLst>
              <a:ext uri="{FF2B5EF4-FFF2-40B4-BE49-F238E27FC236}">
                <a16:creationId xmlns:a16="http://schemas.microsoft.com/office/drawing/2014/main" id="{D1DC14A7-E9B2-589C-AEFC-CACA41F21540}"/>
              </a:ext>
            </a:extLst>
          </p:cNvPr>
          <p:cNvPicPr>
            <a:picLocks noGrp="1" noChangeAspect="1"/>
          </p:cNvPicPr>
          <p:nvPr>
            <p:ph idx="1"/>
          </p:nvPr>
        </p:nvPicPr>
        <p:blipFill>
          <a:blip r:embed="rId2"/>
          <a:stretch>
            <a:fillRect/>
          </a:stretch>
        </p:blipFill>
        <p:spPr>
          <a:xfrm>
            <a:off x="-1" y="-61040"/>
            <a:ext cx="12192001" cy="7710248"/>
          </a:xfrm>
          <a:prstGeom prst="rect">
            <a:avLst/>
          </a:prstGeom>
        </p:spPr>
      </p:pic>
    </p:spTree>
    <p:extLst>
      <p:ext uri="{BB962C8B-B14F-4D97-AF65-F5344CB8AC3E}">
        <p14:creationId xmlns:p14="http://schemas.microsoft.com/office/powerpoint/2010/main" val="3645544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A29B-7B4D-E0BE-D613-0456BD7B6049}"/>
              </a:ext>
            </a:extLst>
          </p:cNvPr>
          <p:cNvSpPr>
            <a:spLocks noGrp="1"/>
          </p:cNvSpPr>
          <p:nvPr>
            <p:ph type="title"/>
          </p:nvPr>
        </p:nvSpPr>
        <p:spPr/>
        <p:txBody>
          <a:bodyPr/>
          <a:lstStyle/>
          <a:p>
            <a:endParaRPr lang="en-US"/>
          </a:p>
        </p:txBody>
      </p:sp>
      <p:graphicFrame>
        <p:nvGraphicFramePr>
          <p:cNvPr id="11" name="Content Placeholder 10">
            <a:extLst>
              <a:ext uri="{FF2B5EF4-FFF2-40B4-BE49-F238E27FC236}">
                <a16:creationId xmlns:a16="http://schemas.microsoft.com/office/drawing/2014/main" id="{9AA57838-CEC4-317E-161A-6F7409FAD364}"/>
              </a:ext>
            </a:extLst>
          </p:cNvPr>
          <p:cNvGraphicFramePr>
            <a:graphicFrameLocks noGrp="1"/>
          </p:cNvGraphicFramePr>
          <p:nvPr>
            <p:ph idx="1"/>
            <p:extLst>
              <p:ext uri="{D42A27DB-BD31-4B8C-83A1-F6EECF244321}">
                <p14:modId xmlns:p14="http://schemas.microsoft.com/office/powerpoint/2010/main" val="1148916274"/>
              </p:ext>
            </p:extLst>
          </p:nvPr>
        </p:nvGraphicFramePr>
        <p:xfrm>
          <a:off x="1166813" y="2525713"/>
          <a:ext cx="3219450" cy="1874520"/>
        </p:xfrm>
        <a:graphic>
          <a:graphicData uri="http://schemas.openxmlformats.org/drawingml/2006/table">
            <a:tbl>
              <a:tblPr firstRow="1" bandRow="1">
                <a:tableStyleId>{5C22544A-7EE6-4342-B048-85BDC9FD1C3A}</a:tableStyleId>
              </a:tblPr>
              <a:tblGrid>
                <a:gridCol w="1073150">
                  <a:extLst>
                    <a:ext uri="{9D8B030D-6E8A-4147-A177-3AD203B41FA5}">
                      <a16:colId xmlns:a16="http://schemas.microsoft.com/office/drawing/2014/main" val="3064563903"/>
                    </a:ext>
                  </a:extLst>
                </a:gridCol>
                <a:gridCol w="1073150">
                  <a:extLst>
                    <a:ext uri="{9D8B030D-6E8A-4147-A177-3AD203B41FA5}">
                      <a16:colId xmlns:a16="http://schemas.microsoft.com/office/drawing/2014/main" val="675980847"/>
                    </a:ext>
                  </a:extLst>
                </a:gridCol>
                <a:gridCol w="1073150">
                  <a:extLst>
                    <a:ext uri="{9D8B030D-6E8A-4147-A177-3AD203B41FA5}">
                      <a16:colId xmlns:a16="http://schemas.microsoft.com/office/drawing/2014/main" val="191517481"/>
                    </a:ext>
                  </a:extLst>
                </a:gridCol>
              </a:tblGrid>
              <a:tr h="624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959667609"/>
                  </a:ext>
                </a:extLst>
              </a:tr>
              <a:tr h="624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14367907"/>
                  </a:ext>
                </a:extLst>
              </a:tr>
              <a:tr h="624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696890154"/>
                  </a:ext>
                </a:extLst>
              </a:tr>
            </a:tbl>
          </a:graphicData>
        </a:graphic>
      </p:graphicFrame>
      <p:sp>
        <p:nvSpPr>
          <p:cNvPr id="4" name="Footer Placeholder 3">
            <a:extLst>
              <a:ext uri="{FF2B5EF4-FFF2-40B4-BE49-F238E27FC236}">
                <a16:creationId xmlns:a16="http://schemas.microsoft.com/office/drawing/2014/main" id="{2736EB2C-4D06-AE87-DB5C-15973C5B1001}"/>
              </a:ext>
            </a:extLst>
          </p:cNvPr>
          <p:cNvSpPr>
            <a:spLocks noGrp="1"/>
          </p:cNvSpPr>
          <p:nvPr>
            <p:ph type="ftr" sz="quarter" idx="3"/>
          </p:nvPr>
        </p:nvSpPr>
        <p:spPr/>
        <p:txBody>
          <a:bodyPr/>
          <a:lstStyle/>
          <a:p>
            <a:pPr rtl="0"/>
            <a:r>
              <a:rPr lang="en-GB" noProof="0"/>
              <a:t>PRESENTATION TITLE</a:t>
            </a:r>
          </a:p>
        </p:txBody>
      </p:sp>
      <p:sp>
        <p:nvSpPr>
          <p:cNvPr id="6" name="Content Placeholder 5">
            <a:extLst>
              <a:ext uri="{FF2B5EF4-FFF2-40B4-BE49-F238E27FC236}">
                <a16:creationId xmlns:a16="http://schemas.microsoft.com/office/drawing/2014/main" id="{3C426521-7A18-F6E0-843E-1A7758F38F63}"/>
              </a:ext>
            </a:extLst>
          </p:cNvPr>
          <p:cNvSpPr>
            <a:spLocks noGrp="1"/>
          </p:cNvSpPr>
          <p:nvPr>
            <p:ph idx="10"/>
          </p:nvPr>
        </p:nvSpPr>
        <p:spPr/>
        <p:txBody>
          <a:bodyPr/>
          <a:lstStyle/>
          <a:p>
            <a:endParaRPr lang="en-US"/>
          </a:p>
        </p:txBody>
      </p:sp>
      <p:sp>
        <p:nvSpPr>
          <p:cNvPr id="7" name="Content Placeholder 6">
            <a:extLst>
              <a:ext uri="{FF2B5EF4-FFF2-40B4-BE49-F238E27FC236}">
                <a16:creationId xmlns:a16="http://schemas.microsoft.com/office/drawing/2014/main" id="{7392B576-E5A2-73E5-DCBC-B3D1A3FE2141}"/>
              </a:ext>
            </a:extLst>
          </p:cNvPr>
          <p:cNvSpPr>
            <a:spLocks noGrp="1"/>
          </p:cNvSpPr>
          <p:nvPr>
            <p:ph idx="11"/>
          </p:nvPr>
        </p:nvSpPr>
        <p:spPr/>
        <p:txBody>
          <a:bodyPr/>
          <a:lstStyle/>
          <a:p>
            <a:endParaRPr lang="en-US"/>
          </a:p>
        </p:txBody>
      </p:sp>
      <p:sp>
        <p:nvSpPr>
          <p:cNvPr id="8" name="Content Placeholder 7">
            <a:extLst>
              <a:ext uri="{FF2B5EF4-FFF2-40B4-BE49-F238E27FC236}">
                <a16:creationId xmlns:a16="http://schemas.microsoft.com/office/drawing/2014/main" id="{505E5759-EDF0-5A74-741C-C9CE6D204CF5}"/>
              </a:ext>
            </a:extLst>
          </p:cNvPr>
          <p:cNvSpPr>
            <a:spLocks noGrp="1"/>
          </p:cNvSpPr>
          <p:nvPr>
            <p:ph idx="12"/>
          </p:nvPr>
        </p:nvSpPr>
        <p:spPr/>
        <p:txBody>
          <a:bodyPr/>
          <a:lstStyle/>
          <a:p>
            <a:endParaRPr lang="en-US"/>
          </a:p>
        </p:txBody>
      </p:sp>
      <p:sp>
        <p:nvSpPr>
          <p:cNvPr id="10" name="Content Placeholder 9">
            <a:extLst>
              <a:ext uri="{FF2B5EF4-FFF2-40B4-BE49-F238E27FC236}">
                <a16:creationId xmlns:a16="http://schemas.microsoft.com/office/drawing/2014/main" id="{8695F1D2-88CF-1DBF-4C15-5FC4F893B1B3}"/>
              </a:ext>
            </a:extLst>
          </p:cNvPr>
          <p:cNvSpPr>
            <a:spLocks noGrp="1"/>
          </p:cNvSpPr>
          <p:nvPr>
            <p:ph idx="14"/>
          </p:nvPr>
        </p:nvSpPr>
        <p:spPr/>
        <p:txBody>
          <a:bodyPr/>
          <a:lstStyle/>
          <a:p>
            <a:endParaRPr lang="en-US"/>
          </a:p>
        </p:txBody>
      </p:sp>
      <p:sp>
        <p:nvSpPr>
          <p:cNvPr id="5" name="Slide Number Placeholder 4">
            <a:extLst>
              <a:ext uri="{FF2B5EF4-FFF2-40B4-BE49-F238E27FC236}">
                <a16:creationId xmlns:a16="http://schemas.microsoft.com/office/drawing/2014/main" id="{0B901014-5E77-5628-8AA5-818599255E93}"/>
              </a:ext>
            </a:extLst>
          </p:cNvPr>
          <p:cNvSpPr>
            <a:spLocks noGrp="1"/>
          </p:cNvSpPr>
          <p:nvPr>
            <p:ph type="sldNum" sz="quarter" idx="4"/>
          </p:nvPr>
        </p:nvSpPr>
        <p:spPr/>
        <p:txBody>
          <a:bodyPr/>
          <a:lstStyle/>
          <a:p>
            <a:pPr rtl="0"/>
            <a:fld id="{294A09A9-5501-47C1-A89A-A340965A2BE2}" type="slidenum">
              <a:rPr lang="en-GB" noProof="0" smtClean="0"/>
              <a:pPr rtl="0"/>
              <a:t>20</a:t>
            </a:fld>
            <a:endParaRPr lang="en-GB" noProof="0"/>
          </a:p>
        </p:txBody>
      </p:sp>
      <p:pic>
        <p:nvPicPr>
          <p:cNvPr id="14" name="Content Placeholder 13">
            <a:extLst>
              <a:ext uri="{FF2B5EF4-FFF2-40B4-BE49-F238E27FC236}">
                <a16:creationId xmlns:a16="http://schemas.microsoft.com/office/drawing/2014/main" id="{AB57AFDD-15DB-318F-08B1-75A99E4CB0F7}"/>
              </a:ext>
            </a:extLst>
          </p:cNvPr>
          <p:cNvPicPr>
            <a:picLocks noGrp="1" noChangeAspect="1"/>
          </p:cNvPicPr>
          <p:nvPr>
            <p:ph idx="13"/>
          </p:nvPr>
        </p:nvPicPr>
        <p:blipFill>
          <a:blip r:embed="rId2"/>
          <a:stretch>
            <a:fillRect/>
          </a:stretch>
        </p:blipFill>
        <p:spPr>
          <a:xfrm>
            <a:off x="0" y="1"/>
            <a:ext cx="12344400" cy="6858000"/>
          </a:xfrm>
          <a:prstGeom prst="rect">
            <a:avLst/>
          </a:prstGeom>
        </p:spPr>
      </p:pic>
    </p:spTree>
    <p:extLst>
      <p:ext uri="{BB962C8B-B14F-4D97-AF65-F5344CB8AC3E}">
        <p14:creationId xmlns:p14="http://schemas.microsoft.com/office/powerpoint/2010/main" val="3564478096"/>
      </p:ext>
    </p:extLst>
  </p:cSld>
  <p:clrMapOvr>
    <a:masterClrMapping/>
  </p:clrMapOvr>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42FAFE-88B4-49B4-9588-86CB0E564E50}">
  <ds:schemaRefs>
    <ds:schemaRef ds:uri="http://schemas.microsoft.com/office/2006/metadata/properties"/>
    <ds:schemaRef ds:uri="http://www.w3.org/2000/xmlns/"/>
    <ds:schemaRef ds:uri="http://schemas.microsoft.com/sharepoint/v3"/>
    <ds:schemaRef ds:uri="http://www.w3.org/2001/XMLSchema-instance"/>
    <ds:schemaRef ds:uri="71af3243-3dd4-4a8d-8c0d-dd76da1f02a5"/>
    <ds:schemaRef ds:uri="http://schemas.microsoft.com/office/infopath/2007/PartnerControls"/>
    <ds:schemaRef ds:uri="230e9df3-be65-4c73-a93b-d1236ebd677e"/>
  </ds:schemaRefs>
</ds:datastoreItem>
</file>

<file path=customXml/itemProps2.xml><?xml version="1.0" encoding="utf-8"?>
<ds:datastoreItem xmlns:ds="http://schemas.openxmlformats.org/officeDocument/2006/customXml" ds:itemID="{2F1176D5-513E-4E73-98C9-4CEA832F576D}">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2076B5C-85B0-4D30-852D-5E5312EEA93B}">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TM45331398</Template>
  <TotalTime>1755</TotalTime>
  <Words>1071</Words>
  <Application>Microsoft Macintosh PowerPoint</Application>
  <PresentationFormat>Geniş ekran</PresentationFormat>
  <Paragraphs>133</Paragraphs>
  <Slides>20</Slides>
  <Notes>5</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20</vt:i4>
      </vt:variant>
    </vt:vector>
  </HeadingPairs>
  <TitlesOfParts>
    <vt:vector size="26" baseType="lpstr">
      <vt:lpstr>Arial</vt:lpstr>
      <vt:lpstr>Calibri</vt:lpstr>
      <vt:lpstr>Helvetica</vt:lpstr>
      <vt:lpstr>Söhne</vt:lpstr>
      <vt:lpstr>Tenorite</vt:lpstr>
      <vt:lpstr>Office Theme</vt:lpstr>
      <vt:lpstr>The Saxon Invasion</vt:lpstr>
      <vt:lpstr>Bede, English Monk</vt:lpstr>
      <vt:lpstr>The establishment of kingdoms</vt:lpstr>
      <vt:lpstr>The Saxon created institutions..</vt:lpstr>
      <vt:lpstr>The Witan</vt:lpstr>
      <vt:lpstr>Shires /Counties (Norman Version)</vt:lpstr>
      <vt:lpstr>Aldermen</vt:lpstr>
      <vt:lpstr>Earls</vt:lpstr>
      <vt:lpstr>Man of Learning</vt:lpstr>
      <vt:lpstr>Christianity</vt:lpstr>
      <vt:lpstr>Celtic church</vt:lpstr>
      <vt:lpstr>Roman church</vt:lpstr>
      <vt:lpstr>Increase in Church’s authority</vt:lpstr>
      <vt:lpstr>The Vikings</vt:lpstr>
      <vt:lpstr>Timeline </vt:lpstr>
      <vt:lpstr>PowerPoint Sunusu</vt:lpstr>
      <vt:lpstr>PowerPoint Sunusu</vt:lpstr>
      <vt:lpstr>Social Classes in the Viking Society</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Saxon Invasion</dc:title>
  <dc:creator>Pelin Gölcük MİRZA</dc:creator>
  <cp:lastModifiedBy>Pelin Gölcük MİRZA</cp:lastModifiedBy>
  <cp:revision>4</cp:revision>
  <dcterms:created xsi:type="dcterms:W3CDTF">2024-03-03T10:41:28Z</dcterms:created>
  <dcterms:modified xsi:type="dcterms:W3CDTF">2024-03-07T13:08:34Z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